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864" r:id="rId2"/>
  </p:sldMasterIdLst>
  <p:notesMasterIdLst>
    <p:notesMasterId r:id="rId26"/>
  </p:notesMasterIdLst>
  <p:handoutMasterIdLst>
    <p:handoutMasterId r:id="rId27"/>
  </p:handoutMasterIdLst>
  <p:sldIdLst>
    <p:sldId id="291" r:id="rId3"/>
    <p:sldId id="437" r:id="rId4"/>
    <p:sldId id="445" r:id="rId5"/>
    <p:sldId id="446" r:id="rId6"/>
    <p:sldId id="447" r:id="rId7"/>
    <p:sldId id="448" r:id="rId8"/>
    <p:sldId id="449" r:id="rId9"/>
    <p:sldId id="431" r:id="rId10"/>
    <p:sldId id="429" r:id="rId11"/>
    <p:sldId id="436" r:id="rId12"/>
    <p:sldId id="417" r:id="rId13"/>
    <p:sldId id="423" r:id="rId14"/>
    <p:sldId id="418" r:id="rId15"/>
    <p:sldId id="419" r:id="rId16"/>
    <p:sldId id="420" r:id="rId17"/>
    <p:sldId id="421" r:id="rId18"/>
    <p:sldId id="422" r:id="rId19"/>
    <p:sldId id="442" r:id="rId20"/>
    <p:sldId id="393" r:id="rId21"/>
    <p:sldId id="394" r:id="rId22"/>
    <p:sldId id="395" r:id="rId23"/>
    <p:sldId id="396" r:id="rId24"/>
    <p:sldId id="44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92" userDrawn="1">
          <p15:clr>
            <a:srgbClr val="A4A3A4"/>
          </p15:clr>
        </p15:guide>
        <p15:guide id="3"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Savkovic" initials="V." lastIdx="2" clrIdx="0">
    <p:extLst>
      <p:ext uri="{19B8F6BF-5375-455C-9EA6-DF929625EA0E}">
        <p15:presenceInfo xmlns:p15="http://schemas.microsoft.com/office/powerpoint/2012/main" userId="V.Savkovi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5050"/>
    <a:srgbClr val="FFFF99"/>
    <a:srgbClr val="D43414"/>
    <a:srgbClr val="EAEAEA"/>
    <a:srgbClr val="CC0000"/>
    <a:srgbClr val="800000"/>
    <a:srgbClr val="FF9900"/>
    <a:srgbClr val="EDBE13"/>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89" autoAdjust="0"/>
    <p:restoredTop sz="95274" autoAdjust="0"/>
  </p:normalViewPr>
  <p:slideViewPr>
    <p:cSldViewPr>
      <p:cViewPr varScale="1">
        <p:scale>
          <a:sx n="70" d="100"/>
          <a:sy n="70" d="100"/>
        </p:scale>
        <p:origin x="496" y="88"/>
      </p:cViewPr>
      <p:guideLst>
        <p:guide orient="horz" pos="4292"/>
        <p:guide pos="7680"/>
      </p:guideLst>
    </p:cSldViewPr>
  </p:slideViewPr>
  <p:notesTextViewPr>
    <p:cViewPr>
      <p:scale>
        <a:sx n="1" d="1"/>
        <a:sy n="1" d="1"/>
      </p:scale>
      <p:origin x="0" y="0"/>
    </p:cViewPr>
  </p:notesTextViewPr>
  <p:notesViewPr>
    <p:cSldViewPr showGuides="1">
      <p:cViewPr varScale="1">
        <p:scale>
          <a:sx n="67" d="100"/>
          <a:sy n="67" d="100"/>
        </p:scale>
        <p:origin x="-3120"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9E7434-A74D-4D2F-8B0F-AF718D95F99D}" type="doc">
      <dgm:prSet loTypeId="urn:microsoft.com/office/officeart/2005/8/layout/StepDownProcess" loCatId="process" qsTypeId="urn:microsoft.com/office/officeart/2005/8/quickstyle/simple3" qsCatId="simple" csTypeId="urn:microsoft.com/office/officeart/2005/8/colors/accent1_2" csCatId="accent1" phldr="1"/>
      <dgm:spPr/>
      <dgm:t>
        <a:bodyPr/>
        <a:lstStyle/>
        <a:p>
          <a:endParaRPr lang="en-US"/>
        </a:p>
      </dgm:t>
    </dgm:pt>
    <dgm:pt modelId="{F139D42F-74B2-480D-9E02-CDB5D196B0EB}">
      <dgm:prSet phldrT="[Text]" custT="1"/>
      <dgm:spPr/>
      <dgm:t>
        <a:bodyPr/>
        <a:lstStyle/>
        <a:p>
          <a:r>
            <a:rPr lang="sr-Latn-ME" sz="1100" b="0" dirty="0" smtClean="0"/>
            <a:t>Schmidberger je podnio tužbu Regionlanom sudu Insbruka, Austrija, tražeći nadoknadu štetu zbog nemogućnosti korišćenja Brener od strane 5 kamiona, četiri dana zaredom (11juna – praznik, 13-14juna, subota i nedelja, jer  AP zabranjuje korišćenje kamiona tonaže preko 7,5t vikendom i praznicima. Brener je za njih jedina tranzit ruta između Italije i Njemačke.Propust AV da zabrane demonstracije i da preveniraju zatvaranjem rute se OGRANIĆI SLOBODA KRETANJA ROBA. S obzirom da ograničenje ne može biti opravdano pravom na slobodno izražavanje i udruživanje demonstranata, ograničenje je predstavljalo povredu prava Zajednice. Pretrpljena šteta se sastoji od troškova imobilizacije kamiona, fiksni troškovi vozača i gubitak profita zbog značajnog kašnjenja šest transporta na relaciji Njemačka – Italija. </a:t>
          </a:r>
          <a:endParaRPr lang="sr-Latn-ME" sz="1100" b="1" dirty="0" smtClean="0"/>
        </a:p>
      </dgm:t>
    </dgm:pt>
    <dgm:pt modelId="{272C5A99-C01E-4D91-BD2B-0C2EF198115F}" type="sibTrans" cxnId="{F551EE0F-E66E-432A-A791-B2ED169ABE2B}">
      <dgm:prSet/>
      <dgm:spPr/>
      <dgm:t>
        <a:bodyPr/>
        <a:lstStyle/>
        <a:p>
          <a:endParaRPr lang="en-US"/>
        </a:p>
      </dgm:t>
    </dgm:pt>
    <dgm:pt modelId="{F254387B-8ACA-418B-9C07-A43182239431}" type="parTrans" cxnId="{F551EE0F-E66E-432A-A791-B2ED169ABE2B}">
      <dgm:prSet/>
      <dgm:spPr/>
      <dgm:t>
        <a:bodyPr/>
        <a:lstStyle/>
        <a:p>
          <a:endParaRPr lang="en-US"/>
        </a:p>
      </dgm:t>
    </dgm:pt>
    <dgm:pt modelId="{FE6A75FF-36F8-4C7B-BB19-BDE7217EE32C}">
      <dgm:prSet phldrT="[Text]" custT="1"/>
      <dgm:spPr/>
      <dgm:t>
        <a:bodyPr/>
        <a:lstStyle/>
        <a:p>
          <a:r>
            <a:rPr lang="sr-Latn-ME" sz="1100" b="0" dirty="0" smtClean="0"/>
            <a:t>Schmidberger je međunarodni prevoznik, sa sjedištem u Njemačkoj, koji ima šest kamiona sa smanjenom bukom i emisijom štetnih gasova. Glavna aktivnost je prevoz proizvoda od drveta iz Njemačke u Italiju i gvožđa iz Italije u Njemačku. Ova vozila uglavnom koriste Brener autoput.</a:t>
          </a:r>
          <a:endParaRPr lang="en-US" sz="1200" b="1" dirty="0"/>
        </a:p>
      </dgm:t>
    </dgm:pt>
    <dgm:pt modelId="{165FCE70-E026-4BD2-8F2F-A8424DAEE7EB}" type="sibTrans" cxnId="{733C13B6-961A-4102-ABB9-58661353D77D}">
      <dgm:prSet/>
      <dgm:spPr/>
      <dgm:t>
        <a:bodyPr/>
        <a:lstStyle/>
        <a:p>
          <a:endParaRPr lang="en-US"/>
        </a:p>
      </dgm:t>
    </dgm:pt>
    <dgm:pt modelId="{09AEFDF8-085E-4A59-A5C0-5AF75E9B512A}" type="parTrans" cxnId="{733C13B6-961A-4102-ABB9-58661353D77D}">
      <dgm:prSet/>
      <dgm:spPr/>
      <dgm:t>
        <a:bodyPr/>
        <a:lstStyle/>
        <a:p>
          <a:endParaRPr lang="en-US"/>
        </a:p>
      </dgm:t>
    </dgm:pt>
    <dgm:pt modelId="{69D99549-2598-4191-94EB-303F3C807DC2}">
      <dgm:prSet phldrT="[Text]" custT="1"/>
      <dgm:spPr/>
      <dgm:t>
        <a:bodyPr/>
        <a:lstStyle/>
        <a:p>
          <a:endParaRPr lang="en-US" sz="2400" dirty="0"/>
        </a:p>
      </dgm:t>
    </dgm:pt>
    <dgm:pt modelId="{9E14FFD5-1F52-4DA2-9F0C-C2FC09D7F05E}">
      <dgm:prSet phldrT="[Text]" custT="1"/>
      <dgm:spPr/>
      <dgm:t>
        <a:bodyPr/>
        <a:lstStyle/>
        <a:p>
          <a:r>
            <a:rPr lang="sr-Latn-ME" sz="1100" b="0" dirty="0" smtClean="0"/>
            <a:t>- 15.maj -Transitforum Austria Tirol (TAT) udruženje za zaštitu biosfere u alpskoj regiji, je obavijestila instrušku lokalnu vlast da će se demontracije održati od petka, 12 juna, 11h do subote, 13 juna do 15h na Brener autoputu, što će rezultirati zatvaranjem jednog dijela autoputa.</a:t>
          </a:r>
        </a:p>
        <a:p>
          <a:r>
            <a:rPr lang="sr-Latn-ME" sz="1100" b="0" dirty="0" smtClean="0"/>
            <a:t>- Istog dana, predsjednik udruženja je na pres konferenciji  najavio zatvaranje Brener auto puta.  Informacija je objavljena u austrijskim i njemačkim medijima. Njemačke i austrijske auto- organizacije su obavještene, i savjetovano im je izbjegavanje koršćenje autoputa. </a:t>
          </a:r>
        </a:p>
        <a:p>
          <a:r>
            <a:rPr lang="sr-Latn-ME" sz="1100" b="0" dirty="0" smtClean="0"/>
            <a:t>-  21.maj- Direktorat za bezbjednost Tirola (DBT), izdaje instrukcije za održavanje demonstracija. 3.juna – izdaje naređenje da se „</a:t>
          </a:r>
          <a:r>
            <a:rPr lang="sr-Latn-ME" sz="1100" b="1" dirty="0" smtClean="0"/>
            <a:t>ne zabrane“. </a:t>
          </a:r>
          <a:r>
            <a:rPr lang="sr-Latn-ME" sz="1100" b="0" dirty="0" smtClean="0"/>
            <a:t>10.juna –sastanak lokalnih vlasti ... da se demonstracije </a:t>
          </a:r>
          <a:r>
            <a:rPr lang="sr-Latn-ME" sz="1100" b="1" dirty="0" smtClean="0"/>
            <a:t>održe bez problema. </a:t>
          </a:r>
        </a:p>
        <a:p>
          <a:r>
            <a:rPr lang="sr-Latn-ME" sz="1100" b="1" dirty="0" smtClean="0"/>
            <a:t>- </a:t>
          </a:r>
          <a:r>
            <a:rPr lang="sr-Latn-ME" sz="1100" b="0" dirty="0" smtClean="0"/>
            <a:t>Prema DBT</a:t>
          </a:r>
          <a:r>
            <a:rPr lang="sr-Latn-ME" sz="1100" b="1" dirty="0" smtClean="0"/>
            <a:t>, </a:t>
          </a:r>
          <a:r>
            <a:rPr lang="sr-Latn-ME" sz="1100" b="0" dirty="0" smtClean="0"/>
            <a:t>demonstracije su bile zakonite prema AP,  ali nije razmatrano da li se ovom-ovakvom odlukom krši pravo zajednice. </a:t>
          </a:r>
        </a:p>
        <a:p>
          <a:r>
            <a:rPr lang="sr-Latn-ME" sz="1100" b="0" dirty="0" smtClean="0"/>
            <a:t>  </a:t>
          </a:r>
        </a:p>
        <a:p>
          <a:endParaRPr lang="en-US" sz="1100" b="0" dirty="0"/>
        </a:p>
      </dgm:t>
    </dgm:pt>
    <dgm:pt modelId="{A478E411-08BC-478D-90E3-925FF18E9919}" type="sibTrans" cxnId="{F132F495-C0B2-43E7-A336-B2696CBDA813}">
      <dgm:prSet/>
      <dgm:spPr/>
      <dgm:t>
        <a:bodyPr/>
        <a:lstStyle/>
        <a:p>
          <a:endParaRPr lang="en-US"/>
        </a:p>
      </dgm:t>
    </dgm:pt>
    <dgm:pt modelId="{3FE74ED1-FF2B-4538-AB75-EB90E5F40A5B}" type="parTrans" cxnId="{F132F495-C0B2-43E7-A336-B2696CBDA813}">
      <dgm:prSet/>
      <dgm:spPr/>
      <dgm:t>
        <a:bodyPr/>
        <a:lstStyle/>
        <a:p>
          <a:endParaRPr lang="en-US"/>
        </a:p>
      </dgm:t>
    </dgm:pt>
    <dgm:pt modelId="{C144C637-3B46-484A-AD05-85BA55F20C92}" type="sibTrans" cxnId="{35EA3ABF-06DC-439B-AD14-F6AC917D975D}">
      <dgm:prSet/>
      <dgm:spPr/>
      <dgm:t>
        <a:bodyPr/>
        <a:lstStyle/>
        <a:p>
          <a:endParaRPr lang="en-US"/>
        </a:p>
      </dgm:t>
    </dgm:pt>
    <dgm:pt modelId="{338E8BB3-8BDA-4CE0-BF9D-A19C5C4B19BA}" type="parTrans" cxnId="{35EA3ABF-06DC-439B-AD14-F6AC917D975D}">
      <dgm:prSet/>
      <dgm:spPr/>
      <dgm:t>
        <a:bodyPr/>
        <a:lstStyle/>
        <a:p>
          <a:endParaRPr lang="en-US"/>
        </a:p>
      </dgm:t>
    </dgm:pt>
    <dgm:pt modelId="{1360E544-E1BD-482B-BE39-E04162625F67}" type="pres">
      <dgm:prSet presAssocID="{B19E7434-A74D-4D2F-8B0F-AF718D95F99D}" presName="rootnode" presStyleCnt="0">
        <dgm:presLayoutVars>
          <dgm:chMax/>
          <dgm:chPref/>
          <dgm:dir/>
          <dgm:animLvl val="lvl"/>
        </dgm:presLayoutVars>
      </dgm:prSet>
      <dgm:spPr/>
      <dgm:t>
        <a:bodyPr/>
        <a:lstStyle/>
        <a:p>
          <a:endParaRPr lang="en-US"/>
        </a:p>
      </dgm:t>
    </dgm:pt>
    <dgm:pt modelId="{63508201-A7B3-4868-AC61-81FF05FA7846}" type="pres">
      <dgm:prSet presAssocID="{9E14FFD5-1F52-4DA2-9F0C-C2FC09D7F05E}" presName="composite" presStyleCnt="0"/>
      <dgm:spPr/>
    </dgm:pt>
    <dgm:pt modelId="{CFF8A6D3-3811-4542-AB24-B41B18928F61}" type="pres">
      <dgm:prSet presAssocID="{9E14FFD5-1F52-4DA2-9F0C-C2FC09D7F05E}" presName="bentUpArrow1" presStyleLbl="alignImgPlace1" presStyleIdx="0" presStyleCnt="2" custScaleX="107607" custScaleY="32007" custLinFactX="-100000" custLinFactY="72922" custLinFactNeighborX="-192871" custLinFactNeighborY="100000"/>
      <dgm:spPr/>
      <dgm:t>
        <a:bodyPr/>
        <a:lstStyle/>
        <a:p>
          <a:endParaRPr lang="en-US"/>
        </a:p>
      </dgm:t>
    </dgm:pt>
    <dgm:pt modelId="{0349A534-912F-4C8A-BB49-C93118667643}" type="pres">
      <dgm:prSet presAssocID="{9E14FFD5-1F52-4DA2-9F0C-C2FC09D7F05E}" presName="ParentText" presStyleLbl="node1" presStyleIdx="0" presStyleCnt="3" custScaleX="616888" custScaleY="415879" custLinFactX="-100000" custLinFactNeighborX="-135653" custLinFactNeighborY="21410">
        <dgm:presLayoutVars>
          <dgm:chMax val="1"/>
          <dgm:chPref val="1"/>
          <dgm:bulletEnabled val="1"/>
        </dgm:presLayoutVars>
      </dgm:prSet>
      <dgm:spPr/>
      <dgm:t>
        <a:bodyPr/>
        <a:lstStyle/>
        <a:p>
          <a:endParaRPr lang="en-US"/>
        </a:p>
      </dgm:t>
    </dgm:pt>
    <dgm:pt modelId="{1FCC5C60-773B-4428-B6DF-A02FF2728260}" type="pres">
      <dgm:prSet presAssocID="{9E14FFD5-1F52-4DA2-9F0C-C2FC09D7F05E}" presName="ChildText" presStyleLbl="revTx" presStyleIdx="0" presStyleCnt="2" custLinFactX="-11474" custLinFactNeighborX="-100000" custLinFactNeighborY="13948">
        <dgm:presLayoutVars>
          <dgm:chMax val="0"/>
          <dgm:chPref val="0"/>
          <dgm:bulletEnabled val="1"/>
        </dgm:presLayoutVars>
      </dgm:prSet>
      <dgm:spPr/>
      <dgm:t>
        <a:bodyPr/>
        <a:lstStyle/>
        <a:p>
          <a:endParaRPr lang="en-US"/>
        </a:p>
      </dgm:t>
    </dgm:pt>
    <dgm:pt modelId="{B8AFE043-E2E8-40B8-BA4B-AF77CF08CE50}" type="pres">
      <dgm:prSet presAssocID="{A478E411-08BC-478D-90E3-925FF18E9919}" presName="sibTrans" presStyleCnt="0"/>
      <dgm:spPr/>
    </dgm:pt>
    <dgm:pt modelId="{908385AC-AAC6-4C84-9596-86AA0233B525}" type="pres">
      <dgm:prSet presAssocID="{FE6A75FF-36F8-4C7B-BB19-BDE7217EE32C}" presName="composite" presStyleCnt="0"/>
      <dgm:spPr/>
    </dgm:pt>
    <dgm:pt modelId="{B38C2B75-8DCD-49D8-9D7F-BD9560A6142F}" type="pres">
      <dgm:prSet presAssocID="{FE6A75FF-36F8-4C7B-BB19-BDE7217EE32C}" presName="bentUpArrow1" presStyleLbl="alignImgPlace1" presStyleIdx="1" presStyleCnt="2" custScaleX="49686" custScaleY="35529" custLinFactY="52499" custLinFactNeighborX="18081" custLinFactNeighborY="100000"/>
      <dgm:spPr/>
    </dgm:pt>
    <dgm:pt modelId="{11780DC3-5658-44B3-B181-DFD1D125ADEE}" type="pres">
      <dgm:prSet presAssocID="{FE6A75FF-36F8-4C7B-BB19-BDE7217EE32C}" presName="ParentText" presStyleLbl="node1" presStyleIdx="1" presStyleCnt="3" custScaleX="435095" custScaleY="154637" custLinFactY="6594" custLinFactNeighborX="-61036" custLinFactNeighborY="100000">
        <dgm:presLayoutVars>
          <dgm:chMax val="1"/>
          <dgm:chPref val="1"/>
          <dgm:bulletEnabled val="1"/>
        </dgm:presLayoutVars>
      </dgm:prSet>
      <dgm:spPr/>
      <dgm:t>
        <a:bodyPr/>
        <a:lstStyle/>
        <a:p>
          <a:endParaRPr lang="en-US"/>
        </a:p>
      </dgm:t>
    </dgm:pt>
    <dgm:pt modelId="{2AA2711F-2E82-48EE-AA8F-E582645E64E6}" type="pres">
      <dgm:prSet presAssocID="{FE6A75FF-36F8-4C7B-BB19-BDE7217EE32C}" presName="ChildText" presStyleLbl="revTx" presStyleIdx="1" presStyleCnt="2" custScaleX="371458" custLinFactNeighborX="-68760" custLinFactNeighborY="-4747">
        <dgm:presLayoutVars>
          <dgm:chMax val="0"/>
          <dgm:chPref val="0"/>
          <dgm:bulletEnabled val="1"/>
        </dgm:presLayoutVars>
      </dgm:prSet>
      <dgm:spPr/>
      <dgm:t>
        <a:bodyPr/>
        <a:lstStyle/>
        <a:p>
          <a:endParaRPr lang="en-US"/>
        </a:p>
      </dgm:t>
    </dgm:pt>
    <dgm:pt modelId="{0A4E8738-585D-47F2-A5B2-50644D1D4706}" type="pres">
      <dgm:prSet presAssocID="{165FCE70-E026-4BD2-8F2F-A8424DAEE7EB}" presName="sibTrans" presStyleCnt="0"/>
      <dgm:spPr/>
    </dgm:pt>
    <dgm:pt modelId="{E2988858-007C-4A0A-BDA6-2E8E393A4745}" type="pres">
      <dgm:prSet presAssocID="{F139D42F-74B2-480D-9E02-CDB5D196B0EB}" presName="composite" presStyleCnt="0"/>
      <dgm:spPr/>
    </dgm:pt>
    <dgm:pt modelId="{05A1FBEE-0B01-49C8-947B-A11E71ED5ECB}" type="pres">
      <dgm:prSet presAssocID="{F139D42F-74B2-480D-9E02-CDB5D196B0EB}" presName="ParentText" presStyleLbl="node1" presStyleIdx="2" presStyleCnt="3" custScaleX="366072" custScaleY="350642" custLinFactX="100000" custLinFactY="-5393" custLinFactNeighborX="123642" custLinFactNeighborY="-100000">
        <dgm:presLayoutVars>
          <dgm:chMax val="1"/>
          <dgm:chPref val="1"/>
          <dgm:bulletEnabled val="1"/>
        </dgm:presLayoutVars>
      </dgm:prSet>
      <dgm:spPr/>
      <dgm:t>
        <a:bodyPr/>
        <a:lstStyle/>
        <a:p>
          <a:endParaRPr lang="en-US"/>
        </a:p>
      </dgm:t>
    </dgm:pt>
  </dgm:ptLst>
  <dgm:cxnLst>
    <dgm:cxn modelId="{D12DC659-3A29-43C0-BEB0-C45A3BDF3D58}" type="presOf" srcId="{F139D42F-74B2-480D-9E02-CDB5D196B0EB}" destId="{05A1FBEE-0B01-49C8-947B-A11E71ED5ECB}" srcOrd="0" destOrd="0" presId="urn:microsoft.com/office/officeart/2005/8/layout/StepDownProcess"/>
    <dgm:cxn modelId="{F551EE0F-E66E-432A-A791-B2ED169ABE2B}" srcId="{B19E7434-A74D-4D2F-8B0F-AF718D95F99D}" destId="{F139D42F-74B2-480D-9E02-CDB5D196B0EB}" srcOrd="2" destOrd="0" parTransId="{F254387B-8ACA-418B-9C07-A43182239431}" sibTransId="{272C5A99-C01E-4D91-BD2B-0C2EF198115F}"/>
    <dgm:cxn modelId="{3B99C5BA-8DE3-407C-81AC-EE40161C4D53}" type="presOf" srcId="{B19E7434-A74D-4D2F-8B0F-AF718D95F99D}" destId="{1360E544-E1BD-482B-BE39-E04162625F67}" srcOrd="0" destOrd="0" presId="urn:microsoft.com/office/officeart/2005/8/layout/StepDownProcess"/>
    <dgm:cxn modelId="{32421194-BF06-4335-908D-38008EF6B426}" type="presOf" srcId="{9E14FFD5-1F52-4DA2-9F0C-C2FC09D7F05E}" destId="{0349A534-912F-4C8A-BB49-C93118667643}" srcOrd="0" destOrd="0" presId="urn:microsoft.com/office/officeart/2005/8/layout/StepDownProcess"/>
    <dgm:cxn modelId="{733C13B6-961A-4102-ABB9-58661353D77D}" srcId="{B19E7434-A74D-4D2F-8B0F-AF718D95F99D}" destId="{FE6A75FF-36F8-4C7B-BB19-BDE7217EE32C}" srcOrd="1" destOrd="0" parTransId="{09AEFDF8-085E-4A59-A5C0-5AF75E9B512A}" sibTransId="{165FCE70-E026-4BD2-8F2F-A8424DAEE7EB}"/>
    <dgm:cxn modelId="{35EA3ABF-06DC-439B-AD14-F6AC917D975D}" srcId="{9E14FFD5-1F52-4DA2-9F0C-C2FC09D7F05E}" destId="{69D99549-2598-4191-94EB-303F3C807DC2}" srcOrd="0" destOrd="0" parTransId="{338E8BB3-8BDA-4CE0-BF9D-A19C5C4B19BA}" sibTransId="{C144C637-3B46-484A-AD05-85BA55F20C92}"/>
    <dgm:cxn modelId="{98349ABB-FFA1-472B-AE35-6AC8F287D0BC}" type="presOf" srcId="{69D99549-2598-4191-94EB-303F3C807DC2}" destId="{1FCC5C60-773B-4428-B6DF-A02FF2728260}" srcOrd="0" destOrd="0" presId="urn:microsoft.com/office/officeart/2005/8/layout/StepDownProcess"/>
    <dgm:cxn modelId="{F132F495-C0B2-43E7-A336-B2696CBDA813}" srcId="{B19E7434-A74D-4D2F-8B0F-AF718D95F99D}" destId="{9E14FFD5-1F52-4DA2-9F0C-C2FC09D7F05E}" srcOrd="0" destOrd="0" parTransId="{3FE74ED1-FF2B-4538-AB75-EB90E5F40A5B}" sibTransId="{A478E411-08BC-478D-90E3-925FF18E9919}"/>
    <dgm:cxn modelId="{4AAAB941-C68D-41DB-824D-42F439A6B513}" type="presOf" srcId="{FE6A75FF-36F8-4C7B-BB19-BDE7217EE32C}" destId="{11780DC3-5658-44B3-B181-DFD1D125ADEE}" srcOrd="0" destOrd="0" presId="urn:microsoft.com/office/officeart/2005/8/layout/StepDownProcess"/>
    <dgm:cxn modelId="{E01A34C6-2223-4E91-9DD2-9A4F8C084C77}" type="presParOf" srcId="{1360E544-E1BD-482B-BE39-E04162625F67}" destId="{63508201-A7B3-4868-AC61-81FF05FA7846}" srcOrd="0" destOrd="0" presId="urn:microsoft.com/office/officeart/2005/8/layout/StepDownProcess"/>
    <dgm:cxn modelId="{716E5D0A-B9B0-4278-8365-6CAD3972D883}" type="presParOf" srcId="{63508201-A7B3-4868-AC61-81FF05FA7846}" destId="{CFF8A6D3-3811-4542-AB24-B41B18928F61}" srcOrd="0" destOrd="0" presId="urn:microsoft.com/office/officeart/2005/8/layout/StepDownProcess"/>
    <dgm:cxn modelId="{05A542B6-C9E8-4EBF-AD2D-7885F7DF08C5}" type="presParOf" srcId="{63508201-A7B3-4868-AC61-81FF05FA7846}" destId="{0349A534-912F-4C8A-BB49-C93118667643}" srcOrd="1" destOrd="0" presId="urn:microsoft.com/office/officeart/2005/8/layout/StepDownProcess"/>
    <dgm:cxn modelId="{2E741F99-A2B0-495F-B346-F60170BEC23E}" type="presParOf" srcId="{63508201-A7B3-4868-AC61-81FF05FA7846}" destId="{1FCC5C60-773B-4428-B6DF-A02FF2728260}" srcOrd="2" destOrd="0" presId="urn:microsoft.com/office/officeart/2005/8/layout/StepDownProcess"/>
    <dgm:cxn modelId="{00547150-70DD-4C46-8589-D15A2A048A24}" type="presParOf" srcId="{1360E544-E1BD-482B-BE39-E04162625F67}" destId="{B8AFE043-E2E8-40B8-BA4B-AF77CF08CE50}" srcOrd="1" destOrd="0" presId="urn:microsoft.com/office/officeart/2005/8/layout/StepDownProcess"/>
    <dgm:cxn modelId="{879FF7EE-3024-4F2C-88A2-B91FC73C0500}" type="presParOf" srcId="{1360E544-E1BD-482B-BE39-E04162625F67}" destId="{908385AC-AAC6-4C84-9596-86AA0233B525}" srcOrd="2" destOrd="0" presId="urn:microsoft.com/office/officeart/2005/8/layout/StepDownProcess"/>
    <dgm:cxn modelId="{090C93DF-AB26-4FC0-A78A-CE390B7F3A14}" type="presParOf" srcId="{908385AC-AAC6-4C84-9596-86AA0233B525}" destId="{B38C2B75-8DCD-49D8-9D7F-BD9560A6142F}" srcOrd="0" destOrd="0" presId="urn:microsoft.com/office/officeart/2005/8/layout/StepDownProcess"/>
    <dgm:cxn modelId="{EE93985A-44E4-4EE0-96CB-E99F9A7E56EB}" type="presParOf" srcId="{908385AC-AAC6-4C84-9596-86AA0233B525}" destId="{11780DC3-5658-44B3-B181-DFD1D125ADEE}" srcOrd="1" destOrd="0" presId="urn:microsoft.com/office/officeart/2005/8/layout/StepDownProcess"/>
    <dgm:cxn modelId="{6ECFF70F-42C6-46C6-96AC-AEE1EB914398}" type="presParOf" srcId="{908385AC-AAC6-4C84-9596-86AA0233B525}" destId="{2AA2711F-2E82-48EE-AA8F-E582645E64E6}" srcOrd="2" destOrd="0" presId="urn:microsoft.com/office/officeart/2005/8/layout/StepDownProcess"/>
    <dgm:cxn modelId="{02F8C084-063A-4D0E-A986-30D915573620}" type="presParOf" srcId="{1360E544-E1BD-482B-BE39-E04162625F67}" destId="{0A4E8738-585D-47F2-A5B2-50644D1D4706}" srcOrd="3" destOrd="0" presId="urn:microsoft.com/office/officeart/2005/8/layout/StepDownProcess"/>
    <dgm:cxn modelId="{C7C47BAD-1645-4173-BD35-03FE09F03A27}" type="presParOf" srcId="{1360E544-E1BD-482B-BE39-E04162625F67}" destId="{E2988858-007C-4A0A-BDA6-2E8E393A4745}" srcOrd="4" destOrd="0" presId="urn:microsoft.com/office/officeart/2005/8/layout/StepDownProcess"/>
    <dgm:cxn modelId="{0AD6AE6A-301D-48F8-A1B9-A8559D7303EF}" type="presParOf" srcId="{E2988858-007C-4A0A-BDA6-2E8E393A4745}" destId="{05A1FBEE-0B01-49C8-947B-A11E71ED5ECB}"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9E7434-A74D-4D2F-8B0F-AF718D95F99D}" type="doc">
      <dgm:prSet loTypeId="urn:microsoft.com/office/officeart/2005/8/layout/StepDownProcess" loCatId="process" qsTypeId="urn:microsoft.com/office/officeart/2005/8/quickstyle/simple3" qsCatId="simple" csTypeId="urn:microsoft.com/office/officeart/2005/8/colors/accent1_2" csCatId="accent1" phldr="1"/>
      <dgm:spPr/>
      <dgm:t>
        <a:bodyPr/>
        <a:lstStyle/>
        <a:p>
          <a:endParaRPr lang="en-US"/>
        </a:p>
      </dgm:t>
    </dgm:pt>
    <dgm:pt modelId="{69D99549-2598-4191-94EB-303F3C807DC2}">
      <dgm:prSet phldrT="[Text]" custT="1"/>
      <dgm:spPr/>
      <dgm:t>
        <a:bodyPr/>
        <a:lstStyle/>
        <a:p>
          <a:endParaRPr lang="en-US" sz="2400" dirty="0"/>
        </a:p>
      </dgm:t>
    </dgm:pt>
    <dgm:pt modelId="{9E14FFD5-1F52-4DA2-9F0C-C2FC09D7F05E}">
      <dgm:prSet phldrT="[Text]" custT="1"/>
      <dgm:spPr/>
      <dgm:t>
        <a:bodyPr/>
        <a:lstStyle/>
        <a:p>
          <a:r>
            <a:rPr lang="sr-Latn-ME" sz="1800" b="0" noProof="0" dirty="0" smtClean="0"/>
            <a:t>AV su smatrale da se zahtjev morao odbiti na osnovu odluke da se </a:t>
          </a:r>
          <a:r>
            <a:rPr lang="sr-Latn-ME" sz="1800" b="1" noProof="0" dirty="0" smtClean="0"/>
            <a:t>demonstracije ne zabrane </a:t>
          </a:r>
          <a:r>
            <a:rPr lang="sr-Latn-ME" sz="1800" b="0" noProof="0" dirty="0" smtClean="0"/>
            <a:t>koja je donešena na osnovu detaljnog ispitivanja, da je informacija o zatvaranju autoputa bila </a:t>
          </a:r>
          <a:r>
            <a:rPr lang="sr-Latn-ME" sz="1800" b="1" noProof="0" dirty="0" smtClean="0"/>
            <a:t>unaprijed najavljena u Austriji, Njemačkoj i Italiji</a:t>
          </a:r>
          <a:r>
            <a:rPr lang="sr-Latn-ME" sz="1800" b="0" noProof="0" dirty="0" smtClean="0"/>
            <a:t>, i da demonstracija nijesu rezultirale saobraćajnim zagušenjem niti drugim incidentima. Ograničenje slobode kretanja roba koje proističu iz demonstracija je dozvoljena, ako prepreka koja iz nje proističe nije trajna niti ozbiljna, pošto su osnovna prava u demokratskom društvu nepovrediva.</a:t>
          </a:r>
        </a:p>
        <a:p>
          <a:r>
            <a:rPr lang="sr-Latn-ME" sz="1800" b="0" noProof="0" dirty="0" smtClean="0"/>
            <a:t>Kako Schmidberger </a:t>
          </a:r>
          <a:r>
            <a:rPr lang="sr-Latn-ME" sz="1800" b="1" noProof="0" dirty="0" smtClean="0"/>
            <a:t>nije dokazao </a:t>
          </a:r>
          <a:r>
            <a:rPr lang="sr-Latn-ME" sz="1800" b="0" noProof="0" dirty="0" smtClean="0"/>
            <a:t>da kamioni </a:t>
          </a:r>
          <a:r>
            <a:rPr lang="sr-Latn-ME" sz="1800" b="1" noProof="0" dirty="0" smtClean="0"/>
            <a:t>nijesu mogli koristiti drugi </a:t>
          </a:r>
          <a:r>
            <a:rPr lang="sr-Latn-ME" sz="1800" b="0" noProof="0" dirty="0" smtClean="0"/>
            <a:t>put, Regionalni sud je odbio zahtjev za nadoknadu štete.</a:t>
          </a:r>
        </a:p>
        <a:p>
          <a:r>
            <a:rPr lang="sr-Latn-ME" sz="1800" b="0" noProof="0" dirty="0" smtClean="0"/>
            <a:t>Schmidberger se žalio na ovu odluku višoj instanci (Oberlandesgericht Innsbruck) koji je zauzeo stav da je potrebno sagledati zahtjeve prava Zajednice u odnosu na sljedeća pitanja: 1) </a:t>
          </a:r>
          <a:r>
            <a:rPr lang="sr-Latn-ME" sz="1800" b="1" noProof="0" dirty="0" smtClean="0"/>
            <a:t>da li je princip slobode kretanja roba podrazumijevao otvorenost glavnih tranzitnih ruta </a:t>
          </a:r>
          <a:r>
            <a:rPr lang="sr-Latn-ME" sz="1800" b="0" noProof="0" dirty="0" smtClean="0"/>
            <a:t>(u konjukciji sa članom 5)  i konsekventno </a:t>
          </a:r>
          <a:r>
            <a:rPr lang="sr-Latn-ME" sz="1800" b="1" noProof="0" dirty="0" smtClean="0"/>
            <a:t>da li „fundamentalnost“  ove slobode preteže nad slobodom izražavaja i udruživanja koje su definisane članovima </a:t>
          </a:r>
          <a:r>
            <a:rPr lang="sr-Latn-ME" sz="1800" b="0" noProof="0" dirty="0" smtClean="0"/>
            <a:t>10 i 11 Evropske konvencije. 2) da li je povreda prava Zajednice „</a:t>
          </a:r>
          <a:r>
            <a:rPr lang="sr-Latn-ME" sz="1800" b="1" noProof="0" dirty="0" smtClean="0"/>
            <a:t>dovoljno ozbiljna</a:t>
          </a:r>
          <a:r>
            <a:rPr lang="sr-Latn-ME" sz="1800" b="0" noProof="0" dirty="0" smtClean="0"/>
            <a:t>“ (sufficiently serious) i da li predstavlja </a:t>
          </a:r>
          <a:r>
            <a:rPr lang="sr-Latn-ME" sz="1800" b="1" noProof="0" dirty="0" smtClean="0"/>
            <a:t>osnov za odgovornost države</a:t>
          </a:r>
          <a:r>
            <a:rPr lang="sr-Latn-ME" sz="1800" b="0" noProof="0" dirty="0" smtClean="0"/>
            <a:t>. </a:t>
          </a:r>
        </a:p>
        <a:p>
          <a:r>
            <a:rPr lang="sr-Latn-ME" sz="1800" b="0" noProof="0" dirty="0" smtClean="0"/>
            <a:t>Odgovornost države može rezultirati ili kao: 1) </a:t>
          </a:r>
          <a:r>
            <a:rPr lang="sr-Latn-ME" sz="1800" b="1" noProof="0" dirty="0" smtClean="0"/>
            <a:t>Legislativni defekt</a:t>
          </a:r>
          <a:r>
            <a:rPr lang="sr-Latn-ME" sz="1800" b="0" noProof="0" dirty="0" smtClean="0"/>
            <a:t>, ili 2) </a:t>
          </a:r>
          <a:r>
            <a:rPr lang="sr-Latn-ME" sz="1800" b="1" noProof="0" dirty="0" smtClean="0"/>
            <a:t>Administrativna greška </a:t>
          </a:r>
          <a:r>
            <a:rPr lang="sr-Latn-ME" sz="1800" b="0" noProof="0" dirty="0" smtClean="0"/>
            <a:t>– u obavezi kooperacije i lojalnosti a prema članu 5 (da se nacionalno pravo tumači shodno uslovima iz Ugovora, i da se obaveze iz Ugovora direktno primjenjuju), ili 3) </a:t>
          </a:r>
          <a:r>
            <a:rPr lang="sr-Latn-ME" sz="1800" b="1" noProof="0" dirty="0" smtClean="0"/>
            <a:t>Sud traži upućivanje u iznos i obim prava </a:t>
          </a:r>
          <a:r>
            <a:rPr lang="sr-Latn-ME" sz="1800" b="0" noProof="0" dirty="0" smtClean="0"/>
            <a:t>na kompenzaciju zbog utvrđene odgovornosti države... rigidnost uslova za dokazivanje nastale štete zbog kršenja prava Zajednice, 4) Sud postavlja pitanje postupanja po nacionalnim propisima </a:t>
          </a:r>
          <a:r>
            <a:rPr lang="sr-Latn-ME" sz="1800" b="1" noProof="0" dirty="0" smtClean="0"/>
            <a:t>za utvrđivanje iznosa nadoknade štete</a:t>
          </a:r>
          <a:r>
            <a:rPr lang="sr-Latn-ME" sz="1800" b="0" noProof="0" dirty="0" smtClean="0"/>
            <a:t>, suprotno </a:t>
          </a:r>
          <a:r>
            <a:rPr lang="sr-Latn-ME" sz="1800" b="1" noProof="0" dirty="0" smtClean="0"/>
            <a:t>principu pravne djelotvornosti</a:t>
          </a:r>
          <a:r>
            <a:rPr lang="sr-Latn-ME" sz="1800" b="0" noProof="0" dirty="0" smtClean="0"/>
            <a:t>, </a:t>
          </a:r>
          <a:r>
            <a:rPr lang="sr-Latn-ME" sz="1800" noProof="0" dirty="0" smtClean="0"/>
            <a:t>u mjeri u kojoj se sloboda zasnovana na pravu Zajednice ne mogu uvek definisati </a:t>
          </a:r>
          <a:r>
            <a:rPr lang="sr-Latn-ME" sz="1800" i="1" noProof="0" dirty="0" smtClean="0"/>
            <a:t>ab initio</a:t>
          </a:r>
          <a:r>
            <a:rPr lang="sr-Latn-ME" sz="1800" noProof="0" dirty="0" smtClean="0"/>
            <a:t> u cjelini već se podnosilac predstavke suočava sa poteškoćama da ispravno sprovede sve dokaze koje se zahtjevaju prema austiranskom pravu</a:t>
          </a:r>
          <a:r>
            <a:rPr lang="sr-Latn-ME" sz="1800" b="0" noProof="0" dirty="0" smtClean="0"/>
            <a:t> </a:t>
          </a:r>
        </a:p>
        <a:p>
          <a:r>
            <a:rPr lang="sr-Latn-ME" sz="1800" b="0" noProof="0" dirty="0" smtClean="0"/>
            <a:t>  </a:t>
          </a:r>
          <a:endParaRPr lang="sr-Latn-ME" sz="1800" b="0" noProof="0" dirty="0"/>
        </a:p>
      </dgm:t>
    </dgm:pt>
    <dgm:pt modelId="{A478E411-08BC-478D-90E3-925FF18E9919}" type="sibTrans" cxnId="{F132F495-C0B2-43E7-A336-B2696CBDA813}">
      <dgm:prSet/>
      <dgm:spPr/>
      <dgm:t>
        <a:bodyPr/>
        <a:lstStyle/>
        <a:p>
          <a:endParaRPr lang="en-US"/>
        </a:p>
      </dgm:t>
    </dgm:pt>
    <dgm:pt modelId="{3FE74ED1-FF2B-4538-AB75-EB90E5F40A5B}" type="parTrans" cxnId="{F132F495-C0B2-43E7-A336-B2696CBDA813}">
      <dgm:prSet/>
      <dgm:spPr/>
      <dgm:t>
        <a:bodyPr/>
        <a:lstStyle/>
        <a:p>
          <a:endParaRPr lang="en-US"/>
        </a:p>
      </dgm:t>
    </dgm:pt>
    <dgm:pt modelId="{C144C637-3B46-484A-AD05-85BA55F20C92}" type="sibTrans" cxnId="{35EA3ABF-06DC-439B-AD14-F6AC917D975D}">
      <dgm:prSet/>
      <dgm:spPr/>
      <dgm:t>
        <a:bodyPr/>
        <a:lstStyle/>
        <a:p>
          <a:endParaRPr lang="en-US"/>
        </a:p>
      </dgm:t>
    </dgm:pt>
    <dgm:pt modelId="{338E8BB3-8BDA-4CE0-BF9D-A19C5C4B19BA}" type="parTrans" cxnId="{35EA3ABF-06DC-439B-AD14-F6AC917D975D}">
      <dgm:prSet/>
      <dgm:spPr/>
      <dgm:t>
        <a:bodyPr/>
        <a:lstStyle/>
        <a:p>
          <a:endParaRPr lang="en-US"/>
        </a:p>
      </dgm:t>
    </dgm:pt>
    <dgm:pt modelId="{1360E544-E1BD-482B-BE39-E04162625F67}" type="pres">
      <dgm:prSet presAssocID="{B19E7434-A74D-4D2F-8B0F-AF718D95F99D}" presName="rootnode" presStyleCnt="0">
        <dgm:presLayoutVars>
          <dgm:chMax/>
          <dgm:chPref/>
          <dgm:dir/>
          <dgm:animLvl val="lvl"/>
        </dgm:presLayoutVars>
      </dgm:prSet>
      <dgm:spPr/>
      <dgm:t>
        <a:bodyPr/>
        <a:lstStyle/>
        <a:p>
          <a:endParaRPr lang="en-US"/>
        </a:p>
      </dgm:t>
    </dgm:pt>
    <dgm:pt modelId="{63508201-A7B3-4868-AC61-81FF05FA7846}" type="pres">
      <dgm:prSet presAssocID="{9E14FFD5-1F52-4DA2-9F0C-C2FC09D7F05E}" presName="composite" presStyleCnt="0"/>
      <dgm:spPr/>
    </dgm:pt>
    <dgm:pt modelId="{0349A534-912F-4C8A-BB49-C93118667643}" type="pres">
      <dgm:prSet presAssocID="{9E14FFD5-1F52-4DA2-9F0C-C2FC09D7F05E}" presName="ParentText" presStyleLbl="node1" presStyleIdx="0" presStyleCnt="1" custScaleX="958051" custScaleY="607174" custLinFactNeighborX="-95648" custLinFactNeighborY="17719">
        <dgm:presLayoutVars>
          <dgm:chMax val="1"/>
          <dgm:chPref val="1"/>
          <dgm:bulletEnabled val="1"/>
        </dgm:presLayoutVars>
      </dgm:prSet>
      <dgm:spPr/>
      <dgm:t>
        <a:bodyPr/>
        <a:lstStyle/>
        <a:p>
          <a:endParaRPr lang="en-US"/>
        </a:p>
      </dgm:t>
    </dgm:pt>
    <dgm:pt modelId="{BCF4BD0A-6877-46CB-92C1-0B12335C98A0}" type="pres">
      <dgm:prSet presAssocID="{9E14FFD5-1F52-4DA2-9F0C-C2FC09D7F05E}" presName="FinalChildText" presStyleLbl="revTx" presStyleIdx="0" presStyleCnt="1">
        <dgm:presLayoutVars>
          <dgm:chMax val="0"/>
          <dgm:chPref val="0"/>
          <dgm:bulletEnabled val="1"/>
        </dgm:presLayoutVars>
      </dgm:prSet>
      <dgm:spPr/>
      <dgm:t>
        <a:bodyPr/>
        <a:lstStyle/>
        <a:p>
          <a:endParaRPr lang="en-US"/>
        </a:p>
      </dgm:t>
    </dgm:pt>
  </dgm:ptLst>
  <dgm:cxnLst>
    <dgm:cxn modelId="{CA02B0E8-0E11-4097-A2D4-6BD309E1FE09}" type="presOf" srcId="{B19E7434-A74D-4D2F-8B0F-AF718D95F99D}" destId="{1360E544-E1BD-482B-BE39-E04162625F67}" srcOrd="0" destOrd="0" presId="urn:microsoft.com/office/officeart/2005/8/layout/StepDownProcess"/>
    <dgm:cxn modelId="{E219D3BF-F5DF-4727-94D1-1CCD135482B9}" type="presOf" srcId="{9E14FFD5-1F52-4DA2-9F0C-C2FC09D7F05E}" destId="{0349A534-912F-4C8A-BB49-C93118667643}" srcOrd="0" destOrd="0" presId="urn:microsoft.com/office/officeart/2005/8/layout/StepDownProcess"/>
    <dgm:cxn modelId="{F132F495-C0B2-43E7-A336-B2696CBDA813}" srcId="{B19E7434-A74D-4D2F-8B0F-AF718D95F99D}" destId="{9E14FFD5-1F52-4DA2-9F0C-C2FC09D7F05E}" srcOrd="0" destOrd="0" parTransId="{3FE74ED1-FF2B-4538-AB75-EB90E5F40A5B}" sibTransId="{A478E411-08BC-478D-90E3-925FF18E9919}"/>
    <dgm:cxn modelId="{35EA3ABF-06DC-439B-AD14-F6AC917D975D}" srcId="{9E14FFD5-1F52-4DA2-9F0C-C2FC09D7F05E}" destId="{69D99549-2598-4191-94EB-303F3C807DC2}" srcOrd="0" destOrd="0" parTransId="{338E8BB3-8BDA-4CE0-BF9D-A19C5C4B19BA}" sibTransId="{C144C637-3B46-484A-AD05-85BA55F20C92}"/>
    <dgm:cxn modelId="{9DBDDD6A-EBDB-4AB1-A6AF-08DB4A49FDEA}" type="presOf" srcId="{69D99549-2598-4191-94EB-303F3C807DC2}" destId="{BCF4BD0A-6877-46CB-92C1-0B12335C98A0}" srcOrd="0" destOrd="0" presId="urn:microsoft.com/office/officeart/2005/8/layout/StepDownProcess"/>
    <dgm:cxn modelId="{D4AB27A9-E3C6-4F4D-A8A1-529324B79FDF}" type="presParOf" srcId="{1360E544-E1BD-482B-BE39-E04162625F67}" destId="{63508201-A7B3-4868-AC61-81FF05FA7846}" srcOrd="0" destOrd="0" presId="urn:microsoft.com/office/officeart/2005/8/layout/StepDownProcess"/>
    <dgm:cxn modelId="{41E8111C-B03F-40E7-A57B-922A1A108E92}" type="presParOf" srcId="{63508201-A7B3-4868-AC61-81FF05FA7846}" destId="{0349A534-912F-4C8A-BB49-C93118667643}" srcOrd="0" destOrd="0" presId="urn:microsoft.com/office/officeart/2005/8/layout/StepDownProcess"/>
    <dgm:cxn modelId="{94FA79EA-DC9E-4C33-9F9D-11D529C02724}" type="presParOf" srcId="{63508201-A7B3-4868-AC61-81FF05FA7846}" destId="{BCF4BD0A-6877-46CB-92C1-0B12335C98A0}"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9E7434-A74D-4D2F-8B0F-AF718D95F99D}" type="doc">
      <dgm:prSet loTypeId="urn:microsoft.com/office/officeart/2005/8/layout/StepDownProcess" loCatId="process" qsTypeId="urn:microsoft.com/office/officeart/2005/8/quickstyle/simple3" qsCatId="simple" csTypeId="urn:microsoft.com/office/officeart/2005/8/colors/accent1_2" csCatId="accent1" phldr="1"/>
      <dgm:spPr/>
      <dgm:t>
        <a:bodyPr/>
        <a:lstStyle/>
        <a:p>
          <a:endParaRPr lang="en-US"/>
        </a:p>
      </dgm:t>
    </dgm:pt>
    <dgm:pt modelId="{F139D42F-74B2-480D-9E02-CDB5D196B0EB}">
      <dgm:prSet phldrT="[Text]" custT="1"/>
      <dgm:spPr/>
      <dgm:t>
        <a:bodyPr/>
        <a:lstStyle/>
        <a:p>
          <a:r>
            <a:rPr lang="en-GB" sz="1200" b="0" dirty="0" smtClean="0">
              <a:latin typeface="+mn-lt"/>
            </a:rPr>
            <a:t>3. </a:t>
          </a:r>
          <a:r>
            <a:rPr lang="sr-Latn-ME" sz="1200" b="0" dirty="0" smtClean="0">
              <a:latin typeface="+mn-lt"/>
            </a:rPr>
            <a:t>Nacionalni sudovi su tvrdili da ništa u pravu Zajednice niti u čl. 5 (princ.u kooperacije i lojalnosti) </a:t>
          </a:r>
          <a:r>
            <a:rPr lang="sr-Latn-ME" sz="1200" b="1" dirty="0" smtClean="0">
              <a:latin typeface="+mn-lt"/>
            </a:rPr>
            <a:t>ne predstavlja </a:t>
          </a:r>
          <a:r>
            <a:rPr lang="sr-Latn-ME" sz="1200" b="0" dirty="0" smtClean="0">
              <a:latin typeface="+mn-lt"/>
            </a:rPr>
            <a:t>osnov za zabranu 28h demonstracija</a:t>
          </a:r>
          <a:r>
            <a:rPr lang="en-GB" sz="1200" b="0" dirty="0" smtClean="0">
              <a:latin typeface="+mn-lt"/>
            </a:rPr>
            <a:t>? I </a:t>
          </a:r>
          <a:r>
            <a:rPr lang="en-GB" sz="1200" b="0" dirty="0" err="1" smtClean="0">
              <a:latin typeface="+mn-lt"/>
            </a:rPr>
            <a:t>posljed</a:t>
          </a:r>
          <a:r>
            <a:rPr lang="sr-Latn-ME" sz="1200" b="0" dirty="0" smtClean="0">
              <a:latin typeface="+mn-lt"/>
            </a:rPr>
            <a:t>ično da li to predstavlja </a:t>
          </a:r>
          <a:r>
            <a:rPr lang="sr-Latn-ME" sz="1200" b="1" dirty="0" smtClean="0">
              <a:latin typeface="+mn-lt"/>
            </a:rPr>
            <a:t>ozbiljnu povredu </a:t>
          </a:r>
          <a:r>
            <a:rPr lang="sr-Latn-ME" sz="1200" b="0" dirty="0" smtClean="0">
              <a:latin typeface="+mn-lt"/>
            </a:rPr>
            <a:t>PZ koja je </a:t>
          </a:r>
          <a:r>
            <a:rPr lang="sr-Latn-ME" sz="1200" b="1" dirty="0" smtClean="0">
              <a:latin typeface="+mn-lt"/>
            </a:rPr>
            <a:t>osnov za odgovornost države za nastavu štetu</a:t>
          </a:r>
          <a:r>
            <a:rPr lang="en-GB" sz="1200" b="0" dirty="0" smtClean="0">
              <a:latin typeface="+mn-lt"/>
            </a:rPr>
            <a:t>?</a:t>
          </a:r>
          <a:r>
            <a:rPr lang="sr-Latn-ME" sz="1200" b="0" dirty="0" smtClean="0">
              <a:latin typeface="+mn-lt"/>
            </a:rPr>
            <a:t> </a:t>
          </a:r>
          <a:endParaRPr lang="en-US" sz="1200" b="0" dirty="0">
            <a:latin typeface="+mn-lt"/>
          </a:endParaRPr>
        </a:p>
      </dgm:t>
    </dgm:pt>
    <dgm:pt modelId="{F254387B-8ACA-418B-9C07-A43182239431}" type="parTrans" cxnId="{F551EE0F-E66E-432A-A791-B2ED169ABE2B}">
      <dgm:prSet/>
      <dgm:spPr/>
      <dgm:t>
        <a:bodyPr/>
        <a:lstStyle/>
        <a:p>
          <a:endParaRPr lang="en-US"/>
        </a:p>
      </dgm:t>
    </dgm:pt>
    <dgm:pt modelId="{272C5A99-C01E-4D91-BD2B-0C2EF198115F}" type="sibTrans" cxnId="{F551EE0F-E66E-432A-A791-B2ED169ABE2B}">
      <dgm:prSet/>
      <dgm:spPr/>
      <dgm:t>
        <a:bodyPr/>
        <a:lstStyle/>
        <a:p>
          <a:endParaRPr lang="en-US"/>
        </a:p>
      </dgm:t>
    </dgm:pt>
    <dgm:pt modelId="{FE6A75FF-36F8-4C7B-BB19-BDE7217EE32C}">
      <dgm:prSet phldrT="[Text]" custT="1"/>
      <dgm:spPr/>
      <dgm:t>
        <a:bodyPr/>
        <a:lstStyle/>
        <a:p>
          <a:r>
            <a:rPr lang="en-GB" sz="1200" b="0" dirty="0" smtClean="0">
              <a:latin typeface="+mn-lt"/>
            </a:rPr>
            <a:t>2. </a:t>
          </a:r>
          <a:r>
            <a:rPr lang="sr-Latn-ME" sz="1200" b="0" dirty="0" smtClean="0">
              <a:latin typeface="+mn-lt"/>
            </a:rPr>
            <a:t>Da li autorizovane demonstracije u trajanju od 28sati predstavljaju </a:t>
          </a:r>
          <a:r>
            <a:rPr lang="sr-Latn-ME" sz="1200" b="1" dirty="0" smtClean="0">
              <a:latin typeface="+mn-lt"/>
            </a:rPr>
            <a:t>„dovoljno ozbiljne“ povrede </a:t>
          </a:r>
          <a:r>
            <a:rPr lang="sr-Latn-ME" sz="1200" b="0" dirty="0" smtClean="0">
              <a:latin typeface="+mn-lt"/>
            </a:rPr>
            <a:t>prava Zajednice sa ciljem </a:t>
          </a:r>
          <a:r>
            <a:rPr lang="sr-Latn-ME" sz="1200" b="1" dirty="0" smtClean="0">
              <a:latin typeface="+mn-lt"/>
            </a:rPr>
            <a:t>da utvrde odgovornost država članica </a:t>
          </a:r>
          <a:r>
            <a:rPr lang="sr-Latn-ME" sz="1200" b="0" dirty="0" smtClean="0">
              <a:latin typeface="+mn-lt"/>
            </a:rPr>
            <a:t>shodno principima Zajednice</a:t>
          </a:r>
          <a:r>
            <a:rPr lang="en-GB" sz="1200" b="0" dirty="0" smtClean="0">
              <a:latin typeface="+mn-lt"/>
            </a:rPr>
            <a:t>?</a:t>
          </a:r>
          <a:endParaRPr lang="sr-Latn-ME" sz="1200" b="0" dirty="0" smtClean="0">
            <a:latin typeface="+mn-lt"/>
          </a:endParaRPr>
        </a:p>
      </dgm:t>
    </dgm:pt>
    <dgm:pt modelId="{165FCE70-E026-4BD2-8F2F-A8424DAEE7EB}" type="sibTrans" cxnId="{733C13B6-961A-4102-ABB9-58661353D77D}">
      <dgm:prSet/>
      <dgm:spPr/>
      <dgm:t>
        <a:bodyPr/>
        <a:lstStyle/>
        <a:p>
          <a:endParaRPr lang="en-US"/>
        </a:p>
      </dgm:t>
    </dgm:pt>
    <dgm:pt modelId="{09AEFDF8-085E-4A59-A5C0-5AF75E9B512A}" type="parTrans" cxnId="{733C13B6-961A-4102-ABB9-58661353D77D}">
      <dgm:prSet/>
      <dgm:spPr/>
      <dgm:t>
        <a:bodyPr/>
        <a:lstStyle/>
        <a:p>
          <a:endParaRPr lang="en-US"/>
        </a:p>
      </dgm:t>
    </dgm:pt>
    <dgm:pt modelId="{9E14FFD5-1F52-4DA2-9F0C-C2FC09D7F05E}">
      <dgm:prSet phldrT="[Text]" custT="1"/>
      <dgm:spPr/>
      <dgm:t>
        <a:bodyPr/>
        <a:lstStyle/>
        <a:p>
          <a:r>
            <a:rPr lang="en-GB" sz="1200" b="0" dirty="0" smtClean="0">
              <a:latin typeface="+mn-lt"/>
            </a:rPr>
            <a:t>1. </a:t>
          </a:r>
          <a:r>
            <a:rPr lang="sr-Latn-ME" sz="1200" b="0" dirty="0" smtClean="0">
              <a:latin typeface="+mn-lt"/>
            </a:rPr>
            <a:t>Da li  prinicpi slobodnog kretanja roba prema čl. 30 ili odredbe prava Zajednice, </a:t>
          </a:r>
          <a:r>
            <a:rPr lang="sr-Latn-ME" sz="1200" b="1" dirty="0" smtClean="0">
              <a:latin typeface="+mn-lt"/>
            </a:rPr>
            <a:t>obavezuju države </a:t>
          </a:r>
          <a:r>
            <a:rPr lang="sr-Latn-ME" sz="1200" b="0" dirty="0" smtClean="0">
              <a:latin typeface="+mn-lt"/>
            </a:rPr>
            <a:t>članice da glavne puteve </a:t>
          </a:r>
          <a:r>
            <a:rPr lang="sr-Latn-ME" sz="1200" b="1" dirty="0" smtClean="0">
              <a:latin typeface="+mn-lt"/>
            </a:rPr>
            <a:t>oslobode svih ograničenja </a:t>
          </a:r>
          <a:r>
            <a:rPr lang="sr-Latn-ME" sz="1200" b="0" dirty="0" smtClean="0">
              <a:latin typeface="+mn-lt"/>
            </a:rPr>
            <a:t>i prepreka, tako što se demonstracije na njima ne bi odobravale ili da se odobre na drugim putevima sa uporedivim efektima na javnu svijest ...</a:t>
          </a:r>
          <a:endParaRPr lang="en-US" sz="1200" b="0" dirty="0">
            <a:latin typeface="+mn-lt"/>
          </a:endParaRPr>
        </a:p>
      </dgm:t>
    </dgm:pt>
    <dgm:pt modelId="{A478E411-08BC-478D-90E3-925FF18E9919}" type="sibTrans" cxnId="{F132F495-C0B2-43E7-A336-B2696CBDA813}">
      <dgm:prSet/>
      <dgm:spPr/>
      <dgm:t>
        <a:bodyPr/>
        <a:lstStyle/>
        <a:p>
          <a:endParaRPr lang="en-US"/>
        </a:p>
      </dgm:t>
    </dgm:pt>
    <dgm:pt modelId="{3FE74ED1-FF2B-4538-AB75-EB90E5F40A5B}" type="parTrans" cxnId="{F132F495-C0B2-43E7-A336-B2696CBDA813}">
      <dgm:prSet/>
      <dgm:spPr/>
      <dgm:t>
        <a:bodyPr/>
        <a:lstStyle/>
        <a:p>
          <a:endParaRPr lang="en-US"/>
        </a:p>
      </dgm:t>
    </dgm:pt>
    <dgm:pt modelId="{BB1FD201-B8D6-41D6-AC11-A74224AD5606}">
      <dgm:prSet phldrT="[Text]" custT="1"/>
      <dgm:spPr/>
      <dgm:t>
        <a:bodyPr/>
        <a:lstStyle/>
        <a:p>
          <a:r>
            <a:rPr lang="en-GB" sz="1200" b="0" dirty="0" smtClean="0">
              <a:latin typeface="+mn-lt"/>
            </a:rPr>
            <a:t>4. </a:t>
          </a:r>
          <a:r>
            <a:rPr lang="sr-Latn-ME" sz="1200" b="0" dirty="0" smtClean="0">
              <a:latin typeface="+mn-lt"/>
            </a:rPr>
            <a:t>Da li oficijelno autorizovane političke demonstracije za zdravu sredinu i predočavanjem ugrožavanja javnog zdravlja i konstantno povećavanje saobraćaja velikih kamiona, </a:t>
          </a:r>
          <a:r>
            <a:rPr lang="sr-Latn-ME" sz="1200" b="1" dirty="0" smtClean="0">
              <a:latin typeface="+mn-lt"/>
            </a:rPr>
            <a:t>znači kršenje prava Zajednice </a:t>
          </a:r>
          <a:r>
            <a:rPr lang="sr-Latn-ME" sz="1200" b="0" dirty="0" smtClean="0">
              <a:latin typeface="+mn-lt"/>
            </a:rPr>
            <a:t>kojima se propisuje sloboda kretanja robe prema čl.28...</a:t>
          </a:r>
          <a:endParaRPr lang="en-US" sz="1200" b="0" dirty="0">
            <a:latin typeface="+mn-lt"/>
          </a:endParaRPr>
        </a:p>
      </dgm:t>
    </dgm:pt>
    <dgm:pt modelId="{394C97D0-20B2-4873-A1B0-A8A2E58C440C}" type="parTrans" cxnId="{1BF89524-A989-4F19-9859-D9C5721B5DB5}">
      <dgm:prSet/>
      <dgm:spPr/>
      <dgm:t>
        <a:bodyPr/>
        <a:lstStyle/>
        <a:p>
          <a:endParaRPr lang="en-US"/>
        </a:p>
      </dgm:t>
    </dgm:pt>
    <dgm:pt modelId="{5A694544-ED16-464A-BEE0-7D32A3EB5156}" type="sibTrans" cxnId="{1BF89524-A989-4F19-9859-D9C5721B5DB5}">
      <dgm:prSet/>
      <dgm:spPr/>
      <dgm:t>
        <a:bodyPr/>
        <a:lstStyle/>
        <a:p>
          <a:endParaRPr lang="en-US"/>
        </a:p>
      </dgm:t>
    </dgm:pt>
    <dgm:pt modelId="{08C5DFC2-96DF-475E-87EC-B0E8607CAD04}">
      <dgm:prSet phldrT="[Text]" custT="1"/>
      <dgm:spPr/>
      <dgm:t>
        <a:bodyPr/>
        <a:lstStyle/>
        <a:p>
          <a:r>
            <a:rPr lang="sr-Latn-ME" sz="1200" b="0" dirty="0" smtClean="0">
              <a:latin typeface="+mn-lt"/>
            </a:rPr>
            <a:t>5</a:t>
          </a:r>
          <a:r>
            <a:rPr lang="en-GB" sz="1200" b="0" dirty="0" smtClean="0">
              <a:latin typeface="+mn-lt"/>
            </a:rPr>
            <a:t>.</a:t>
          </a:r>
          <a:r>
            <a:rPr lang="sr-Latn-ME" sz="1200" b="0" dirty="0" smtClean="0">
              <a:latin typeface="+mn-lt"/>
            </a:rPr>
            <a:t> Postoji li </a:t>
          </a:r>
          <a:r>
            <a:rPr lang="sr-Latn-ME" sz="1200" b="1" dirty="0" smtClean="0">
              <a:latin typeface="+mn-lt"/>
            </a:rPr>
            <a:t>gubitak koji </a:t>
          </a:r>
          <a:r>
            <a:rPr lang="sr-Latn-ME" sz="1200" b="0" dirty="0" smtClean="0">
              <a:latin typeface="+mn-lt"/>
            </a:rPr>
            <a:t>poističe iz odgovornosti države članice... Da li lice koje je pretrpjelo gubitak </a:t>
          </a:r>
          <a:r>
            <a:rPr lang="sr-Latn-ME" sz="1200" b="1" dirty="0" smtClean="0">
              <a:latin typeface="+mn-lt"/>
            </a:rPr>
            <a:t>bio u poziciji da ostvari prihod</a:t>
          </a:r>
          <a:r>
            <a:rPr lang="en-GB" sz="1200" b="1" dirty="0" smtClean="0">
              <a:latin typeface="+mn-lt"/>
            </a:rPr>
            <a:t>?</a:t>
          </a:r>
          <a:endParaRPr lang="en-US" sz="1200" b="0" dirty="0">
            <a:latin typeface="+mn-lt"/>
          </a:endParaRPr>
        </a:p>
      </dgm:t>
    </dgm:pt>
    <dgm:pt modelId="{CE23C696-D16F-4588-8ED8-43B2FE45E9E1}" type="parTrans" cxnId="{5A48E1C2-1AD3-4D54-ABC4-BB9CE7387F1A}">
      <dgm:prSet/>
      <dgm:spPr/>
      <dgm:t>
        <a:bodyPr/>
        <a:lstStyle/>
        <a:p>
          <a:endParaRPr lang="en-US"/>
        </a:p>
      </dgm:t>
    </dgm:pt>
    <dgm:pt modelId="{B4F7C066-A9DF-45BE-8E64-54BEDB7DE49F}" type="sibTrans" cxnId="{5A48E1C2-1AD3-4D54-ABC4-BB9CE7387F1A}">
      <dgm:prSet/>
      <dgm:spPr/>
      <dgm:t>
        <a:bodyPr/>
        <a:lstStyle/>
        <a:p>
          <a:endParaRPr lang="en-US"/>
        </a:p>
      </dgm:t>
    </dgm:pt>
    <dgm:pt modelId="{E32234A2-E8F6-4219-9743-738AA4FE572E}">
      <dgm:prSet phldrT="[Text]" custT="1"/>
      <dgm:spPr/>
      <dgm:t>
        <a:bodyPr/>
        <a:lstStyle/>
        <a:p>
          <a:r>
            <a:rPr lang="sr-Latn-ME" sz="1200" b="0" dirty="0" smtClean="0">
              <a:latin typeface="+mn-lt"/>
            </a:rPr>
            <a:t>6. Ako je odgovor na pitanje br 4 negativan, shodno članu 5, načelima kooperacije, lojalnosti, djelotvornosti, postupanje po nacionalnim pravilima substantivnog i proceduralnog prava </a:t>
          </a:r>
          <a:r>
            <a:rPr lang="sr-Latn-ME" sz="1200" b="1" dirty="0" smtClean="0">
              <a:latin typeface="+mn-lt"/>
            </a:rPr>
            <a:t>onemogućava utvrdjivanje štete po pravu Zajednice </a:t>
          </a:r>
          <a:r>
            <a:rPr lang="sr-Latn-ME" sz="1200" b="0" dirty="0" smtClean="0">
              <a:latin typeface="+mn-lt"/>
            </a:rPr>
            <a:t>(čekajući okončanje postupka po prethodnom pitanju)</a:t>
          </a:r>
          <a:endParaRPr lang="en-US" sz="1200" b="0" dirty="0">
            <a:latin typeface="+mn-lt"/>
          </a:endParaRPr>
        </a:p>
      </dgm:t>
    </dgm:pt>
    <dgm:pt modelId="{53F9D4DE-E523-488D-9A7E-CE329C5C2876}" type="parTrans" cxnId="{47D9B3CB-3A44-4B5D-92E4-DB956C6FC7AE}">
      <dgm:prSet/>
      <dgm:spPr/>
      <dgm:t>
        <a:bodyPr/>
        <a:lstStyle/>
        <a:p>
          <a:endParaRPr lang="en-US"/>
        </a:p>
      </dgm:t>
    </dgm:pt>
    <dgm:pt modelId="{7C90B9FF-8175-4275-9BC1-AE7CCE026EA8}" type="sibTrans" cxnId="{47D9B3CB-3A44-4B5D-92E4-DB956C6FC7AE}">
      <dgm:prSet/>
      <dgm:spPr/>
      <dgm:t>
        <a:bodyPr/>
        <a:lstStyle/>
        <a:p>
          <a:endParaRPr lang="en-US"/>
        </a:p>
      </dgm:t>
    </dgm:pt>
    <dgm:pt modelId="{1360E544-E1BD-482B-BE39-E04162625F67}" type="pres">
      <dgm:prSet presAssocID="{B19E7434-A74D-4D2F-8B0F-AF718D95F99D}" presName="rootnode" presStyleCnt="0">
        <dgm:presLayoutVars>
          <dgm:chMax/>
          <dgm:chPref/>
          <dgm:dir/>
          <dgm:animLvl val="lvl"/>
        </dgm:presLayoutVars>
      </dgm:prSet>
      <dgm:spPr/>
      <dgm:t>
        <a:bodyPr/>
        <a:lstStyle/>
        <a:p>
          <a:endParaRPr lang="en-US"/>
        </a:p>
      </dgm:t>
    </dgm:pt>
    <dgm:pt modelId="{63508201-A7B3-4868-AC61-81FF05FA7846}" type="pres">
      <dgm:prSet presAssocID="{9E14FFD5-1F52-4DA2-9F0C-C2FC09D7F05E}" presName="composite" presStyleCnt="0"/>
      <dgm:spPr/>
    </dgm:pt>
    <dgm:pt modelId="{CFF8A6D3-3811-4542-AB24-B41B18928F61}" type="pres">
      <dgm:prSet presAssocID="{9E14FFD5-1F52-4DA2-9F0C-C2FC09D7F05E}" presName="bentUpArrow1" presStyleLbl="alignImgPlace1" presStyleIdx="0" presStyleCnt="5" custAng="16200000" custScaleX="65905" custScaleY="372636" custLinFactY="96422" custLinFactNeighborX="-2626" custLinFactNeighborY="100000"/>
      <dgm:spPr>
        <a:prstGeom prst="downArrow">
          <a:avLst/>
        </a:prstGeom>
      </dgm:spPr>
      <dgm:t>
        <a:bodyPr/>
        <a:lstStyle/>
        <a:p>
          <a:endParaRPr lang="en-US"/>
        </a:p>
      </dgm:t>
    </dgm:pt>
    <dgm:pt modelId="{0349A534-912F-4C8A-BB49-C93118667643}" type="pres">
      <dgm:prSet presAssocID="{9E14FFD5-1F52-4DA2-9F0C-C2FC09D7F05E}" presName="ParentText" presStyleLbl="node1" presStyleIdx="0" presStyleCnt="6" custScaleX="821237" custScaleY="396999" custLinFactX="69567" custLinFactY="-58794" custLinFactNeighborX="100000" custLinFactNeighborY="-100000">
        <dgm:presLayoutVars>
          <dgm:chMax val="1"/>
          <dgm:chPref val="1"/>
          <dgm:bulletEnabled val="1"/>
        </dgm:presLayoutVars>
      </dgm:prSet>
      <dgm:spPr/>
      <dgm:t>
        <a:bodyPr/>
        <a:lstStyle/>
        <a:p>
          <a:endParaRPr lang="en-US"/>
        </a:p>
      </dgm:t>
    </dgm:pt>
    <dgm:pt modelId="{1FCC5C60-773B-4428-B6DF-A02FF2728260}" type="pres">
      <dgm:prSet presAssocID="{9E14FFD5-1F52-4DA2-9F0C-C2FC09D7F05E}" presName="ChildText" presStyleLbl="revTx" presStyleIdx="0" presStyleCnt="5" custScaleX="200448" custScaleY="141407">
        <dgm:presLayoutVars>
          <dgm:chMax val="0"/>
          <dgm:chPref val="0"/>
          <dgm:bulletEnabled val="1"/>
        </dgm:presLayoutVars>
      </dgm:prSet>
      <dgm:spPr/>
      <dgm:t>
        <a:bodyPr/>
        <a:lstStyle/>
        <a:p>
          <a:endParaRPr lang="en-US"/>
        </a:p>
      </dgm:t>
    </dgm:pt>
    <dgm:pt modelId="{B8AFE043-E2E8-40B8-BA4B-AF77CF08CE50}" type="pres">
      <dgm:prSet presAssocID="{A478E411-08BC-478D-90E3-925FF18E9919}" presName="sibTrans" presStyleCnt="0"/>
      <dgm:spPr/>
    </dgm:pt>
    <dgm:pt modelId="{908385AC-AAC6-4C84-9596-86AA0233B525}" type="pres">
      <dgm:prSet presAssocID="{FE6A75FF-36F8-4C7B-BB19-BDE7217EE32C}" presName="composite" presStyleCnt="0"/>
      <dgm:spPr/>
    </dgm:pt>
    <dgm:pt modelId="{B38C2B75-8DCD-49D8-9D7F-BD9560A6142F}" type="pres">
      <dgm:prSet presAssocID="{FE6A75FF-36F8-4C7B-BB19-BDE7217EE32C}" presName="bentUpArrow1" presStyleLbl="alignImgPlace1" presStyleIdx="1" presStyleCnt="5" custAng="16200000" custScaleX="57452" custScaleY="273298" custLinFactX="857524" custLinFactY="200000" custLinFactNeighborX="900000" custLinFactNeighborY="250294"/>
      <dgm:spPr>
        <a:prstGeom prst="downArrow">
          <a:avLst/>
        </a:prstGeom>
      </dgm:spPr>
      <dgm:t>
        <a:bodyPr/>
        <a:lstStyle/>
        <a:p>
          <a:endParaRPr lang="en-US"/>
        </a:p>
      </dgm:t>
    </dgm:pt>
    <dgm:pt modelId="{11780DC3-5658-44B3-B181-DFD1D125ADEE}" type="pres">
      <dgm:prSet presAssocID="{FE6A75FF-36F8-4C7B-BB19-BDE7217EE32C}" presName="ParentText" presStyleLbl="node1" presStyleIdx="1" presStyleCnt="6" custScaleX="785952" custScaleY="277223" custLinFactX="-100000" custLinFactY="62758" custLinFactNeighborX="-162347" custLinFactNeighborY="100000">
        <dgm:presLayoutVars>
          <dgm:chMax val="1"/>
          <dgm:chPref val="1"/>
          <dgm:bulletEnabled val="1"/>
        </dgm:presLayoutVars>
      </dgm:prSet>
      <dgm:spPr/>
      <dgm:t>
        <a:bodyPr/>
        <a:lstStyle/>
        <a:p>
          <a:endParaRPr lang="en-US"/>
        </a:p>
      </dgm:t>
    </dgm:pt>
    <dgm:pt modelId="{2AA2711F-2E82-48EE-AA8F-E582645E64E6}" type="pres">
      <dgm:prSet presAssocID="{FE6A75FF-36F8-4C7B-BB19-BDE7217EE32C}" presName="ChildText" presStyleLbl="revTx" presStyleIdx="1" presStyleCnt="5" custScaleX="744579" custScaleY="141407" custLinFactX="50766" custLinFactNeighborX="100000" custLinFactNeighborY="-69831">
        <dgm:presLayoutVars>
          <dgm:chMax val="0"/>
          <dgm:chPref val="0"/>
          <dgm:bulletEnabled val="1"/>
        </dgm:presLayoutVars>
      </dgm:prSet>
      <dgm:spPr/>
      <dgm:t>
        <a:bodyPr/>
        <a:lstStyle/>
        <a:p>
          <a:endParaRPr lang="en-US"/>
        </a:p>
      </dgm:t>
    </dgm:pt>
    <dgm:pt modelId="{0A4E8738-585D-47F2-A5B2-50644D1D4706}" type="pres">
      <dgm:prSet presAssocID="{165FCE70-E026-4BD2-8F2F-A8424DAEE7EB}" presName="sibTrans" presStyleCnt="0"/>
      <dgm:spPr/>
    </dgm:pt>
    <dgm:pt modelId="{E2988858-007C-4A0A-BDA6-2E8E393A4745}" type="pres">
      <dgm:prSet presAssocID="{F139D42F-74B2-480D-9E02-CDB5D196B0EB}" presName="composite" presStyleCnt="0"/>
      <dgm:spPr/>
    </dgm:pt>
    <dgm:pt modelId="{B3ACDF66-AA2C-492E-A2C2-598917C35B03}" type="pres">
      <dgm:prSet presAssocID="{F139D42F-74B2-480D-9E02-CDB5D196B0EB}" presName="bentUpArrow1" presStyleLbl="alignImgPlace1" presStyleIdx="2" presStyleCnt="5" custScaleX="200448" custScaleY="141407"/>
      <dgm:spPr/>
    </dgm:pt>
    <dgm:pt modelId="{05A1FBEE-0B01-49C8-947B-A11E71ED5ECB}" type="pres">
      <dgm:prSet presAssocID="{F139D42F-74B2-480D-9E02-CDB5D196B0EB}" presName="ParentText" presStyleLbl="node1" presStyleIdx="2" presStyleCnt="6" custScaleX="902294" custScaleY="319948" custLinFactX="-300000" custLinFactY="286047" custLinFactNeighborX="-352483" custLinFactNeighborY="300000">
        <dgm:presLayoutVars>
          <dgm:chMax val="1"/>
          <dgm:chPref val="1"/>
          <dgm:bulletEnabled val="1"/>
        </dgm:presLayoutVars>
      </dgm:prSet>
      <dgm:spPr/>
      <dgm:t>
        <a:bodyPr/>
        <a:lstStyle/>
        <a:p>
          <a:endParaRPr lang="en-US"/>
        </a:p>
      </dgm:t>
    </dgm:pt>
    <dgm:pt modelId="{C8CB4BB3-003C-4990-A1A8-19738C173752}" type="pres">
      <dgm:prSet presAssocID="{F139D42F-74B2-480D-9E02-CDB5D196B0EB}" presName="ChildText" presStyleLbl="revTx" presStyleIdx="2" presStyleCnt="5" custScaleX="200448" custScaleY="141407">
        <dgm:presLayoutVars>
          <dgm:chMax val="0"/>
          <dgm:chPref val="0"/>
          <dgm:bulletEnabled val="1"/>
        </dgm:presLayoutVars>
      </dgm:prSet>
      <dgm:spPr/>
    </dgm:pt>
    <dgm:pt modelId="{882FCC26-7536-4427-A444-B1D285DBD98A}" type="pres">
      <dgm:prSet presAssocID="{272C5A99-C01E-4D91-BD2B-0C2EF198115F}" presName="sibTrans" presStyleCnt="0"/>
      <dgm:spPr/>
    </dgm:pt>
    <dgm:pt modelId="{0269820B-0320-4E0E-9937-46FE1F3BC7F4}" type="pres">
      <dgm:prSet presAssocID="{BB1FD201-B8D6-41D6-AC11-A74224AD5606}" presName="composite" presStyleCnt="0"/>
      <dgm:spPr/>
    </dgm:pt>
    <dgm:pt modelId="{14CDE682-DEF9-45FA-A698-A85EDC427EF3}" type="pres">
      <dgm:prSet presAssocID="{BB1FD201-B8D6-41D6-AC11-A74224AD5606}" presName="bentUpArrow1" presStyleLbl="alignImgPlace1" presStyleIdx="3" presStyleCnt="5" custScaleX="200448" custScaleY="141407" custLinFactX="-200000" custLinFactY="100000" custLinFactNeighborX="-271102" custLinFactNeighborY="157750"/>
      <dgm:spPr/>
    </dgm:pt>
    <dgm:pt modelId="{574272DD-5469-47C3-85BD-A90AEC49F8BB}" type="pres">
      <dgm:prSet presAssocID="{BB1FD201-B8D6-41D6-AC11-A74224AD5606}" presName="ParentText" presStyleLbl="node1" presStyleIdx="3" presStyleCnt="6" custScaleX="1244111" custScaleY="368197" custLinFactX="100000" custLinFactY="-471356" custLinFactNeighborX="136322" custLinFactNeighborY="-500000">
        <dgm:presLayoutVars>
          <dgm:chMax val="1"/>
          <dgm:chPref val="1"/>
          <dgm:bulletEnabled val="1"/>
        </dgm:presLayoutVars>
      </dgm:prSet>
      <dgm:spPr/>
      <dgm:t>
        <a:bodyPr/>
        <a:lstStyle/>
        <a:p>
          <a:endParaRPr lang="en-US"/>
        </a:p>
      </dgm:t>
    </dgm:pt>
    <dgm:pt modelId="{3583E5C5-48BA-4817-9421-8EAD277E9037}" type="pres">
      <dgm:prSet presAssocID="{BB1FD201-B8D6-41D6-AC11-A74224AD5606}" presName="ChildText" presStyleLbl="revTx" presStyleIdx="3" presStyleCnt="5" custScaleX="200448" custScaleY="141407">
        <dgm:presLayoutVars>
          <dgm:chMax val="0"/>
          <dgm:chPref val="0"/>
          <dgm:bulletEnabled val="1"/>
        </dgm:presLayoutVars>
      </dgm:prSet>
      <dgm:spPr/>
    </dgm:pt>
    <dgm:pt modelId="{4E147F0F-C74D-4C90-97BA-B87517DC0729}" type="pres">
      <dgm:prSet presAssocID="{5A694544-ED16-464A-BEE0-7D32A3EB5156}" presName="sibTrans" presStyleCnt="0"/>
      <dgm:spPr/>
    </dgm:pt>
    <dgm:pt modelId="{F2A790A2-E95A-4315-B676-261E6B455527}" type="pres">
      <dgm:prSet presAssocID="{08C5DFC2-96DF-475E-87EC-B0E8607CAD04}" presName="composite" presStyleCnt="0"/>
      <dgm:spPr/>
    </dgm:pt>
    <dgm:pt modelId="{C728EACA-2736-4E4B-81F9-925A71A6FC44}" type="pres">
      <dgm:prSet presAssocID="{08C5DFC2-96DF-475E-87EC-B0E8607CAD04}" presName="bentUpArrow1" presStyleLbl="alignImgPlace1" presStyleIdx="4" presStyleCnt="5" custScaleX="200448" custScaleY="141407"/>
      <dgm:spPr/>
    </dgm:pt>
    <dgm:pt modelId="{79A00405-8EC2-49F2-ADFB-BFDB16CE3E05}" type="pres">
      <dgm:prSet presAssocID="{08C5DFC2-96DF-475E-87EC-B0E8607CAD04}" presName="ParentText" presStyleLbl="node1" presStyleIdx="4" presStyleCnt="6" custScaleX="1002423" custScaleY="226012" custLinFactX="-96162" custLinFactY="-237160" custLinFactNeighborX="-100000" custLinFactNeighborY="-300000">
        <dgm:presLayoutVars>
          <dgm:chMax val="1"/>
          <dgm:chPref val="1"/>
          <dgm:bulletEnabled val="1"/>
        </dgm:presLayoutVars>
      </dgm:prSet>
      <dgm:spPr/>
      <dgm:t>
        <a:bodyPr/>
        <a:lstStyle/>
        <a:p>
          <a:endParaRPr lang="en-US"/>
        </a:p>
      </dgm:t>
    </dgm:pt>
    <dgm:pt modelId="{DED62C55-91B2-4451-AE63-BFAC5DACC5D0}" type="pres">
      <dgm:prSet presAssocID="{08C5DFC2-96DF-475E-87EC-B0E8607CAD04}" presName="ChildText" presStyleLbl="revTx" presStyleIdx="4" presStyleCnt="5" custScaleX="200448" custScaleY="141407">
        <dgm:presLayoutVars>
          <dgm:chMax val="0"/>
          <dgm:chPref val="0"/>
          <dgm:bulletEnabled val="1"/>
        </dgm:presLayoutVars>
      </dgm:prSet>
      <dgm:spPr/>
    </dgm:pt>
    <dgm:pt modelId="{D0DB9AE9-0186-4CD5-A5DD-232133E82106}" type="pres">
      <dgm:prSet presAssocID="{B4F7C066-A9DF-45BE-8E64-54BEDB7DE49F}" presName="sibTrans" presStyleCnt="0"/>
      <dgm:spPr/>
    </dgm:pt>
    <dgm:pt modelId="{1B7A6E50-E78D-4D55-B8F5-F260F348CFD8}" type="pres">
      <dgm:prSet presAssocID="{E32234A2-E8F6-4219-9743-738AA4FE572E}" presName="composite" presStyleCnt="0"/>
      <dgm:spPr/>
    </dgm:pt>
    <dgm:pt modelId="{6A0FF7F4-F174-4DD0-AF7E-9CC252AF15C8}" type="pres">
      <dgm:prSet presAssocID="{E32234A2-E8F6-4219-9743-738AA4FE572E}" presName="ParentText" presStyleLbl="node1" presStyleIdx="5" presStyleCnt="6" custScaleX="908061" custScaleY="362387" custLinFactX="-39909" custLinFactY="-16225" custLinFactNeighborX="-100000" custLinFactNeighborY="-100000">
        <dgm:presLayoutVars>
          <dgm:chMax val="1"/>
          <dgm:chPref val="1"/>
          <dgm:bulletEnabled val="1"/>
        </dgm:presLayoutVars>
      </dgm:prSet>
      <dgm:spPr/>
      <dgm:t>
        <a:bodyPr/>
        <a:lstStyle/>
        <a:p>
          <a:endParaRPr lang="en-US"/>
        </a:p>
      </dgm:t>
    </dgm:pt>
  </dgm:ptLst>
  <dgm:cxnLst>
    <dgm:cxn modelId="{5A48E1C2-1AD3-4D54-ABC4-BB9CE7387F1A}" srcId="{B19E7434-A74D-4D2F-8B0F-AF718D95F99D}" destId="{08C5DFC2-96DF-475E-87EC-B0E8607CAD04}" srcOrd="4" destOrd="0" parTransId="{CE23C696-D16F-4588-8ED8-43B2FE45E9E1}" sibTransId="{B4F7C066-A9DF-45BE-8E64-54BEDB7DE49F}"/>
    <dgm:cxn modelId="{B91CECFC-E31D-4C29-B4A9-0E00B3981310}" type="presOf" srcId="{E32234A2-E8F6-4219-9743-738AA4FE572E}" destId="{6A0FF7F4-F174-4DD0-AF7E-9CC252AF15C8}" srcOrd="0" destOrd="0" presId="urn:microsoft.com/office/officeart/2005/8/layout/StepDownProcess"/>
    <dgm:cxn modelId="{0CFE4CE1-C54D-408C-9C4E-26C1C1977A30}" type="presOf" srcId="{BB1FD201-B8D6-41D6-AC11-A74224AD5606}" destId="{574272DD-5469-47C3-85BD-A90AEC49F8BB}" srcOrd="0" destOrd="0" presId="urn:microsoft.com/office/officeart/2005/8/layout/StepDownProcess"/>
    <dgm:cxn modelId="{0264BD55-B418-4623-B32B-D5138FFFAADB}" type="presOf" srcId="{F139D42F-74B2-480D-9E02-CDB5D196B0EB}" destId="{05A1FBEE-0B01-49C8-947B-A11E71ED5ECB}" srcOrd="0" destOrd="0" presId="urn:microsoft.com/office/officeart/2005/8/layout/StepDownProcess"/>
    <dgm:cxn modelId="{F551EE0F-E66E-432A-A791-B2ED169ABE2B}" srcId="{B19E7434-A74D-4D2F-8B0F-AF718D95F99D}" destId="{F139D42F-74B2-480D-9E02-CDB5D196B0EB}" srcOrd="2" destOrd="0" parTransId="{F254387B-8ACA-418B-9C07-A43182239431}" sibTransId="{272C5A99-C01E-4D91-BD2B-0C2EF198115F}"/>
    <dgm:cxn modelId="{47D9B3CB-3A44-4B5D-92E4-DB956C6FC7AE}" srcId="{B19E7434-A74D-4D2F-8B0F-AF718D95F99D}" destId="{E32234A2-E8F6-4219-9743-738AA4FE572E}" srcOrd="5" destOrd="0" parTransId="{53F9D4DE-E523-488D-9A7E-CE329C5C2876}" sibTransId="{7C90B9FF-8175-4275-9BC1-AE7CCE026EA8}"/>
    <dgm:cxn modelId="{C3AE4A02-1F3B-4934-A19D-9E96DC669194}" type="presOf" srcId="{08C5DFC2-96DF-475E-87EC-B0E8607CAD04}" destId="{79A00405-8EC2-49F2-ADFB-BFDB16CE3E05}" srcOrd="0" destOrd="0" presId="urn:microsoft.com/office/officeart/2005/8/layout/StepDownProcess"/>
    <dgm:cxn modelId="{733C13B6-961A-4102-ABB9-58661353D77D}" srcId="{B19E7434-A74D-4D2F-8B0F-AF718D95F99D}" destId="{FE6A75FF-36F8-4C7B-BB19-BDE7217EE32C}" srcOrd="1" destOrd="0" parTransId="{09AEFDF8-085E-4A59-A5C0-5AF75E9B512A}" sibTransId="{165FCE70-E026-4BD2-8F2F-A8424DAEE7EB}"/>
    <dgm:cxn modelId="{7B4D58F1-8034-44C8-A2AF-9B148396F750}" type="presOf" srcId="{B19E7434-A74D-4D2F-8B0F-AF718D95F99D}" destId="{1360E544-E1BD-482B-BE39-E04162625F67}" srcOrd="0" destOrd="0" presId="urn:microsoft.com/office/officeart/2005/8/layout/StepDownProcess"/>
    <dgm:cxn modelId="{2F16CB80-3E04-4DC5-9320-461545D5AC9D}" type="presOf" srcId="{9E14FFD5-1F52-4DA2-9F0C-C2FC09D7F05E}" destId="{0349A534-912F-4C8A-BB49-C93118667643}" srcOrd="0" destOrd="0" presId="urn:microsoft.com/office/officeart/2005/8/layout/StepDownProcess"/>
    <dgm:cxn modelId="{A7B2792B-FCBC-4FFD-B170-5A8008FDB39F}" type="presOf" srcId="{FE6A75FF-36F8-4C7B-BB19-BDE7217EE32C}" destId="{11780DC3-5658-44B3-B181-DFD1D125ADEE}" srcOrd="0" destOrd="0" presId="urn:microsoft.com/office/officeart/2005/8/layout/StepDownProcess"/>
    <dgm:cxn modelId="{F132F495-C0B2-43E7-A336-B2696CBDA813}" srcId="{B19E7434-A74D-4D2F-8B0F-AF718D95F99D}" destId="{9E14FFD5-1F52-4DA2-9F0C-C2FC09D7F05E}" srcOrd="0" destOrd="0" parTransId="{3FE74ED1-FF2B-4538-AB75-EB90E5F40A5B}" sibTransId="{A478E411-08BC-478D-90E3-925FF18E9919}"/>
    <dgm:cxn modelId="{1BF89524-A989-4F19-9859-D9C5721B5DB5}" srcId="{B19E7434-A74D-4D2F-8B0F-AF718D95F99D}" destId="{BB1FD201-B8D6-41D6-AC11-A74224AD5606}" srcOrd="3" destOrd="0" parTransId="{394C97D0-20B2-4873-A1B0-A8A2E58C440C}" sibTransId="{5A694544-ED16-464A-BEE0-7D32A3EB5156}"/>
    <dgm:cxn modelId="{CE1C21B1-0EFC-4672-B3E8-BDDF1CEA258E}" type="presParOf" srcId="{1360E544-E1BD-482B-BE39-E04162625F67}" destId="{63508201-A7B3-4868-AC61-81FF05FA7846}" srcOrd="0" destOrd="0" presId="urn:microsoft.com/office/officeart/2005/8/layout/StepDownProcess"/>
    <dgm:cxn modelId="{EE9092F4-F6E3-4E02-87E7-8769EC080CD5}" type="presParOf" srcId="{63508201-A7B3-4868-AC61-81FF05FA7846}" destId="{CFF8A6D3-3811-4542-AB24-B41B18928F61}" srcOrd="0" destOrd="0" presId="urn:microsoft.com/office/officeart/2005/8/layout/StepDownProcess"/>
    <dgm:cxn modelId="{E23B961B-035E-4357-8CF7-3F52A23BA23B}" type="presParOf" srcId="{63508201-A7B3-4868-AC61-81FF05FA7846}" destId="{0349A534-912F-4C8A-BB49-C93118667643}" srcOrd="1" destOrd="0" presId="urn:microsoft.com/office/officeart/2005/8/layout/StepDownProcess"/>
    <dgm:cxn modelId="{A1054EAD-3743-4528-82E7-4ED96DF295AC}" type="presParOf" srcId="{63508201-A7B3-4868-AC61-81FF05FA7846}" destId="{1FCC5C60-773B-4428-B6DF-A02FF2728260}" srcOrd="2" destOrd="0" presId="urn:microsoft.com/office/officeart/2005/8/layout/StepDownProcess"/>
    <dgm:cxn modelId="{90FF0503-050B-4855-9F51-689BB92B8CEA}" type="presParOf" srcId="{1360E544-E1BD-482B-BE39-E04162625F67}" destId="{B8AFE043-E2E8-40B8-BA4B-AF77CF08CE50}" srcOrd="1" destOrd="0" presId="urn:microsoft.com/office/officeart/2005/8/layout/StepDownProcess"/>
    <dgm:cxn modelId="{DB35DCEF-6938-4D3F-B0DF-652A801F96A7}" type="presParOf" srcId="{1360E544-E1BD-482B-BE39-E04162625F67}" destId="{908385AC-AAC6-4C84-9596-86AA0233B525}" srcOrd="2" destOrd="0" presId="urn:microsoft.com/office/officeart/2005/8/layout/StepDownProcess"/>
    <dgm:cxn modelId="{7E75BF2B-C024-420F-9922-24FB9EEEFE0D}" type="presParOf" srcId="{908385AC-AAC6-4C84-9596-86AA0233B525}" destId="{B38C2B75-8DCD-49D8-9D7F-BD9560A6142F}" srcOrd="0" destOrd="0" presId="urn:microsoft.com/office/officeart/2005/8/layout/StepDownProcess"/>
    <dgm:cxn modelId="{53A26764-C9A3-48D9-ABF5-6432B3F3DBEF}" type="presParOf" srcId="{908385AC-AAC6-4C84-9596-86AA0233B525}" destId="{11780DC3-5658-44B3-B181-DFD1D125ADEE}" srcOrd="1" destOrd="0" presId="urn:microsoft.com/office/officeart/2005/8/layout/StepDownProcess"/>
    <dgm:cxn modelId="{9FC859B5-7161-48AD-ABAD-6D17B4426708}" type="presParOf" srcId="{908385AC-AAC6-4C84-9596-86AA0233B525}" destId="{2AA2711F-2E82-48EE-AA8F-E582645E64E6}" srcOrd="2" destOrd="0" presId="urn:microsoft.com/office/officeart/2005/8/layout/StepDownProcess"/>
    <dgm:cxn modelId="{CC83A81A-7935-4024-B172-F4F5654B6C41}" type="presParOf" srcId="{1360E544-E1BD-482B-BE39-E04162625F67}" destId="{0A4E8738-585D-47F2-A5B2-50644D1D4706}" srcOrd="3" destOrd="0" presId="urn:microsoft.com/office/officeart/2005/8/layout/StepDownProcess"/>
    <dgm:cxn modelId="{5E294952-3082-49E2-8400-7CC11F0370A0}" type="presParOf" srcId="{1360E544-E1BD-482B-BE39-E04162625F67}" destId="{E2988858-007C-4A0A-BDA6-2E8E393A4745}" srcOrd="4" destOrd="0" presId="urn:microsoft.com/office/officeart/2005/8/layout/StepDownProcess"/>
    <dgm:cxn modelId="{C317D4B8-5749-43AE-8BAD-0331D2752FD7}" type="presParOf" srcId="{E2988858-007C-4A0A-BDA6-2E8E393A4745}" destId="{B3ACDF66-AA2C-492E-A2C2-598917C35B03}" srcOrd="0" destOrd="0" presId="urn:microsoft.com/office/officeart/2005/8/layout/StepDownProcess"/>
    <dgm:cxn modelId="{3FE1BA5A-F1DB-4403-B33C-ECAF17BB99E8}" type="presParOf" srcId="{E2988858-007C-4A0A-BDA6-2E8E393A4745}" destId="{05A1FBEE-0B01-49C8-947B-A11E71ED5ECB}" srcOrd="1" destOrd="0" presId="urn:microsoft.com/office/officeart/2005/8/layout/StepDownProcess"/>
    <dgm:cxn modelId="{BECF0BD7-253F-465C-8150-3D1E0D5EFDA0}" type="presParOf" srcId="{E2988858-007C-4A0A-BDA6-2E8E393A4745}" destId="{C8CB4BB3-003C-4990-A1A8-19738C173752}" srcOrd="2" destOrd="0" presId="urn:microsoft.com/office/officeart/2005/8/layout/StepDownProcess"/>
    <dgm:cxn modelId="{0B3DA9B0-29C8-4939-98FF-8BA8DEA6E888}" type="presParOf" srcId="{1360E544-E1BD-482B-BE39-E04162625F67}" destId="{882FCC26-7536-4427-A444-B1D285DBD98A}" srcOrd="5" destOrd="0" presId="urn:microsoft.com/office/officeart/2005/8/layout/StepDownProcess"/>
    <dgm:cxn modelId="{56030B09-B782-453D-8F66-9A7C7876F64D}" type="presParOf" srcId="{1360E544-E1BD-482B-BE39-E04162625F67}" destId="{0269820B-0320-4E0E-9937-46FE1F3BC7F4}" srcOrd="6" destOrd="0" presId="urn:microsoft.com/office/officeart/2005/8/layout/StepDownProcess"/>
    <dgm:cxn modelId="{3E783CCA-4005-4AC3-93D5-45A93A6868D1}" type="presParOf" srcId="{0269820B-0320-4E0E-9937-46FE1F3BC7F4}" destId="{14CDE682-DEF9-45FA-A698-A85EDC427EF3}" srcOrd="0" destOrd="0" presId="urn:microsoft.com/office/officeart/2005/8/layout/StepDownProcess"/>
    <dgm:cxn modelId="{F2683F4D-B39E-49D0-94DC-8140B4E56129}" type="presParOf" srcId="{0269820B-0320-4E0E-9937-46FE1F3BC7F4}" destId="{574272DD-5469-47C3-85BD-A90AEC49F8BB}" srcOrd="1" destOrd="0" presId="urn:microsoft.com/office/officeart/2005/8/layout/StepDownProcess"/>
    <dgm:cxn modelId="{0A9E8073-7E50-4189-94EA-7DCD7ED40B48}" type="presParOf" srcId="{0269820B-0320-4E0E-9937-46FE1F3BC7F4}" destId="{3583E5C5-48BA-4817-9421-8EAD277E9037}" srcOrd="2" destOrd="0" presId="urn:microsoft.com/office/officeart/2005/8/layout/StepDownProcess"/>
    <dgm:cxn modelId="{330E3B40-ABF4-4BC7-8C56-AB4A1C858DAC}" type="presParOf" srcId="{1360E544-E1BD-482B-BE39-E04162625F67}" destId="{4E147F0F-C74D-4C90-97BA-B87517DC0729}" srcOrd="7" destOrd="0" presId="urn:microsoft.com/office/officeart/2005/8/layout/StepDownProcess"/>
    <dgm:cxn modelId="{E18F0843-74EA-4ACA-ADD0-A9AEE5B13DA7}" type="presParOf" srcId="{1360E544-E1BD-482B-BE39-E04162625F67}" destId="{F2A790A2-E95A-4315-B676-261E6B455527}" srcOrd="8" destOrd="0" presId="urn:microsoft.com/office/officeart/2005/8/layout/StepDownProcess"/>
    <dgm:cxn modelId="{846E6426-FEC3-4870-9170-D57D4A47FAE2}" type="presParOf" srcId="{F2A790A2-E95A-4315-B676-261E6B455527}" destId="{C728EACA-2736-4E4B-81F9-925A71A6FC44}" srcOrd="0" destOrd="0" presId="urn:microsoft.com/office/officeart/2005/8/layout/StepDownProcess"/>
    <dgm:cxn modelId="{209C6640-74F0-446C-909B-C5BD9770BA53}" type="presParOf" srcId="{F2A790A2-E95A-4315-B676-261E6B455527}" destId="{79A00405-8EC2-49F2-ADFB-BFDB16CE3E05}" srcOrd="1" destOrd="0" presId="urn:microsoft.com/office/officeart/2005/8/layout/StepDownProcess"/>
    <dgm:cxn modelId="{C722636B-4534-4D4C-BADD-E8C6F36BE016}" type="presParOf" srcId="{F2A790A2-E95A-4315-B676-261E6B455527}" destId="{DED62C55-91B2-4451-AE63-BFAC5DACC5D0}" srcOrd="2" destOrd="0" presId="urn:microsoft.com/office/officeart/2005/8/layout/StepDownProcess"/>
    <dgm:cxn modelId="{358A47F0-515C-4FC9-8084-E75A72F0A4C7}" type="presParOf" srcId="{1360E544-E1BD-482B-BE39-E04162625F67}" destId="{D0DB9AE9-0186-4CD5-A5DD-232133E82106}" srcOrd="9" destOrd="0" presId="urn:microsoft.com/office/officeart/2005/8/layout/StepDownProcess"/>
    <dgm:cxn modelId="{3A43C8C1-63AC-4C08-82BA-ECC705EF07F0}" type="presParOf" srcId="{1360E544-E1BD-482B-BE39-E04162625F67}" destId="{1B7A6E50-E78D-4D55-B8F5-F260F348CFD8}" srcOrd="10" destOrd="0" presId="urn:microsoft.com/office/officeart/2005/8/layout/StepDownProcess"/>
    <dgm:cxn modelId="{FE779921-BDAC-4A2E-A225-78B8C9AC851D}" type="presParOf" srcId="{1B7A6E50-E78D-4D55-B8F5-F260F348CFD8}" destId="{6A0FF7F4-F174-4DD0-AF7E-9CC252AF15C8}"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AB60A9-A96C-4B37-BC6C-D84E1286CF0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ECF0668-A745-4020-9F51-C5DAD73042A6}">
      <dgm:prSet phldrT="[Text]" custT="1"/>
      <dgm:spPr/>
      <dgm:t>
        <a:bodyPr/>
        <a:lstStyle/>
        <a:p>
          <a:r>
            <a:rPr lang="sr-Latn-ME" sz="1400" b="0" dirty="0" smtClean="0">
              <a:solidFill>
                <a:schemeClr val="tx1"/>
              </a:solidFill>
              <a:effectLst/>
              <a:latin typeface="+mn-lt"/>
            </a:rPr>
            <a:t>Nacionalni sud od Suda pravde traži da utvrdi: 1) t</a:t>
          </a:r>
          <a:r>
            <a:rPr lang="sr-Latn-ME" sz="1400" b="1" dirty="0" smtClean="0">
              <a:solidFill>
                <a:schemeClr val="tx1"/>
              </a:solidFill>
              <a:effectLst/>
              <a:latin typeface="+mn-lt"/>
            </a:rPr>
            <a:t>ipove štete </a:t>
          </a:r>
          <a:r>
            <a:rPr lang="sr-Latn-ME" sz="1400" b="0" dirty="0" smtClean="0">
              <a:solidFill>
                <a:schemeClr val="tx1"/>
              </a:solidFill>
              <a:effectLst/>
              <a:latin typeface="+mn-lt"/>
            </a:rPr>
            <a:t>koju je potrebno izmiriti u predmetnom slučaju, 2) </a:t>
          </a:r>
          <a:r>
            <a:rPr lang="sr-Latn-ME" sz="1400" b="1" dirty="0" smtClean="0">
              <a:solidFill>
                <a:schemeClr val="tx1"/>
              </a:solidFill>
              <a:effectLst/>
              <a:latin typeface="+mn-lt"/>
            </a:rPr>
            <a:t>u kom obimu </a:t>
          </a:r>
          <a:r>
            <a:rPr lang="sr-Latn-ME" sz="1400" b="0" dirty="0" smtClean="0">
              <a:solidFill>
                <a:schemeClr val="tx1"/>
              </a:solidFill>
              <a:effectLst/>
              <a:latin typeface="+mn-lt"/>
            </a:rPr>
            <a:t>i na koji način je pokušano ublažiti štetu, 3) da bi se utvrdila </a:t>
          </a:r>
          <a:r>
            <a:rPr lang="sr-Latn-ME" sz="1400" b="1" dirty="0" smtClean="0">
              <a:solidFill>
                <a:schemeClr val="tx1"/>
              </a:solidFill>
              <a:effectLst/>
              <a:latin typeface="+mn-lt"/>
            </a:rPr>
            <a:t>odgovornost države za nastalu štetu </a:t>
          </a:r>
          <a:r>
            <a:rPr lang="sr-Latn-ME" sz="1400" b="0" dirty="0" smtClean="0">
              <a:solidFill>
                <a:schemeClr val="tx1"/>
              </a:solidFill>
              <a:effectLst/>
              <a:latin typeface="+mn-lt"/>
            </a:rPr>
            <a:t>pored dokaza da je šteta nastala i iznosa štete važno je utvrditi da je ona direktna </a:t>
          </a:r>
          <a:r>
            <a:rPr lang="sr-Latn-ME" sz="1400" b="1" dirty="0" smtClean="0">
              <a:solidFill>
                <a:schemeClr val="tx1"/>
              </a:solidFill>
              <a:effectLst/>
              <a:latin typeface="+mn-lt"/>
            </a:rPr>
            <a:t>posljedica činjenja odnosno ne činjenja države</a:t>
          </a:r>
          <a:r>
            <a:rPr lang="sr-Latn-ME" sz="1400" b="0" dirty="0" smtClean="0">
              <a:solidFill>
                <a:schemeClr val="tx1"/>
              </a:solidFill>
              <a:effectLst/>
              <a:latin typeface="+mn-lt"/>
            </a:rPr>
            <a:t>.  </a:t>
          </a:r>
        </a:p>
      </dgm:t>
    </dgm:pt>
    <dgm:pt modelId="{12C9CC8C-192B-4719-A54F-7B09857C3C00}" type="sibTrans" cxnId="{20DFC49E-4B4C-4347-9090-994B99E58C6F}">
      <dgm:prSet/>
      <dgm:spPr/>
      <dgm:t>
        <a:bodyPr/>
        <a:lstStyle/>
        <a:p>
          <a:endParaRPr lang="en-US"/>
        </a:p>
      </dgm:t>
    </dgm:pt>
    <dgm:pt modelId="{7AA34570-3881-46A8-BD6D-7202CA7F9470}" type="parTrans" cxnId="{20DFC49E-4B4C-4347-9090-994B99E58C6F}">
      <dgm:prSet/>
      <dgm:spPr/>
      <dgm:t>
        <a:bodyPr/>
        <a:lstStyle/>
        <a:p>
          <a:endParaRPr lang="en-US"/>
        </a:p>
      </dgm:t>
    </dgm:pt>
    <dgm:pt modelId="{7C69EF9B-D561-425C-B838-195E8ADD4C48}">
      <dgm:prSet custT="1"/>
      <dgm:spPr/>
      <dgm:t>
        <a:bodyPr/>
        <a:lstStyle/>
        <a:p>
          <a:r>
            <a:rPr lang="sr-Latn-ME" sz="1400" b="0" dirty="0" smtClean="0">
              <a:solidFill>
                <a:schemeClr val="tx1"/>
              </a:solidFill>
              <a:latin typeface="+mn-lt"/>
            </a:rPr>
            <a:t>U ovim okolnostima, odgovori na ova pitanja nijesu potrebni da </a:t>
          </a:r>
          <a:r>
            <a:rPr lang="en-GB" sz="1400" b="0" dirty="0" smtClean="0">
              <a:solidFill>
                <a:schemeClr val="tx1"/>
              </a:solidFill>
              <a:latin typeface="+mn-lt"/>
            </a:rPr>
            <a:t>bi </a:t>
          </a:r>
          <a:r>
            <a:rPr lang="sr-Latn-ME" sz="1400" b="0" dirty="0" smtClean="0">
              <a:solidFill>
                <a:schemeClr val="tx1"/>
              </a:solidFill>
              <a:latin typeface="+mn-lt"/>
            </a:rPr>
            <a:t>sud odluči</a:t>
          </a:r>
          <a:r>
            <a:rPr lang="en-GB" sz="1400" b="0" dirty="0" smtClean="0">
              <a:solidFill>
                <a:schemeClr val="tx1"/>
              </a:solidFill>
              <a:latin typeface="+mn-lt"/>
            </a:rPr>
            <a:t>o</a:t>
          </a:r>
          <a:r>
            <a:rPr lang="sr-Latn-ME" sz="1400" b="0" dirty="0" smtClean="0">
              <a:solidFill>
                <a:schemeClr val="tx1"/>
              </a:solidFill>
              <a:latin typeface="+mn-lt"/>
            </a:rPr>
            <a:t> u ovom predmetu</a:t>
          </a:r>
          <a:r>
            <a:rPr lang="en-GB" sz="1400" b="0" dirty="0" smtClean="0">
              <a:solidFill>
                <a:schemeClr val="tx1"/>
              </a:solidFill>
              <a:latin typeface="+mn-lt"/>
            </a:rPr>
            <a:t>….</a:t>
          </a:r>
          <a:r>
            <a:rPr lang="sr-Latn-ME" sz="1400" b="0" dirty="0" smtClean="0">
              <a:solidFill>
                <a:schemeClr val="tx1"/>
              </a:solidFill>
              <a:latin typeface="+mn-lt"/>
            </a:rPr>
            <a:t>ustvari zahtjev za prethodno pitanje je </a:t>
          </a:r>
          <a:r>
            <a:rPr lang="sr-Latn-ME" sz="1400" b="1" dirty="0" smtClean="0">
              <a:solidFill>
                <a:schemeClr val="tx1"/>
              </a:solidFill>
              <a:latin typeface="+mn-lt"/>
            </a:rPr>
            <a:t>preuranjen </a:t>
          </a:r>
          <a:r>
            <a:rPr lang="sr-Latn-ME" sz="1400" b="0" dirty="0" smtClean="0">
              <a:solidFill>
                <a:schemeClr val="tx1"/>
              </a:solidFill>
              <a:latin typeface="+mn-lt"/>
            </a:rPr>
            <a:t>dokgod se činjenice i relevantni dokazi ne utvrde pred nacionalnim sudovima. Prema jurisprudenciji, čl 234 UEU je instrument kooperacije između Suda pravde i nacionalnih sudova, kojim se obezbjeđuje </a:t>
          </a:r>
          <a:r>
            <a:rPr lang="sr-Latn-ME" sz="1400" b="1" dirty="0" smtClean="0">
              <a:solidFill>
                <a:schemeClr val="tx1"/>
              </a:solidFill>
              <a:latin typeface="+mn-lt"/>
            </a:rPr>
            <a:t>adekvatno tumačenje prava Zajednice. </a:t>
          </a:r>
          <a:r>
            <a:rPr lang="sr-Latn-ME" sz="1400" b="0" dirty="0" smtClean="0">
              <a:solidFill>
                <a:schemeClr val="tx1"/>
              </a:solidFill>
              <a:latin typeface="+mn-lt"/>
            </a:rPr>
            <a:t>U kontestu kooperacije, nacionslni sudovi utvrđuju činjenice spora, i preuzimaju odgovornost za presudu utvrđujući potrebu za prethodnim pitanjima</a:t>
          </a:r>
          <a:r>
            <a:rPr lang="en-GB" sz="1400" b="0" dirty="0" smtClean="0">
              <a:solidFill>
                <a:schemeClr val="tx1"/>
              </a:solidFill>
              <a:latin typeface="+mn-lt"/>
            </a:rPr>
            <a:t>.</a:t>
          </a:r>
          <a:endParaRPr lang="en-US" sz="1400" b="0" dirty="0">
            <a:solidFill>
              <a:schemeClr val="tx1"/>
            </a:solidFill>
            <a:latin typeface="+mn-lt"/>
          </a:endParaRPr>
        </a:p>
      </dgm:t>
    </dgm:pt>
    <dgm:pt modelId="{7176B00D-B45C-42AE-929F-8D2A35591B93}" type="sibTrans" cxnId="{333A2BEA-8B0F-4015-A89E-5B688E900C24}">
      <dgm:prSet/>
      <dgm:spPr/>
      <dgm:t>
        <a:bodyPr/>
        <a:lstStyle/>
        <a:p>
          <a:endParaRPr lang="en-US"/>
        </a:p>
      </dgm:t>
    </dgm:pt>
    <dgm:pt modelId="{6533AC88-4D7D-45E9-BEE5-FB48DA26A109}" type="parTrans" cxnId="{333A2BEA-8B0F-4015-A89E-5B688E900C24}">
      <dgm:prSet/>
      <dgm:spPr/>
      <dgm:t>
        <a:bodyPr/>
        <a:lstStyle/>
        <a:p>
          <a:endParaRPr lang="en-US"/>
        </a:p>
      </dgm:t>
    </dgm:pt>
    <dgm:pt modelId="{547CECAA-6F44-4922-94C6-5D943E6C426F}">
      <dgm:prSet phldrT="[Text]" custT="1"/>
      <dgm:spPr/>
      <dgm:t>
        <a:bodyPr/>
        <a:lstStyle/>
        <a:p>
          <a:r>
            <a:rPr lang="sr-Latn-ME" sz="1400" b="0" dirty="0" smtClean="0">
              <a:solidFill>
                <a:schemeClr val="tx1"/>
              </a:solidFill>
              <a:latin typeface="+mn-lt"/>
            </a:rPr>
            <a:t>Tužba koju je podnio Schmidberger kojom se traži utvrđivanje odgovornosti države članice za povredu prava Zajednice, zahtjeva od kompanije da izvede </a:t>
          </a:r>
          <a:r>
            <a:rPr lang="sr-Latn-ME" sz="1400" b="1" dirty="0" smtClean="0">
              <a:solidFill>
                <a:schemeClr val="tx1"/>
              </a:solidFill>
              <a:latin typeface="+mn-lt"/>
            </a:rPr>
            <a:t>dokaze u odnosu na stvarnu štetu koja proističe iz navedene povrede</a:t>
          </a:r>
          <a:r>
            <a:rPr lang="sr-Latn-ME" sz="1400" b="0" dirty="0" smtClean="0">
              <a:solidFill>
                <a:schemeClr val="tx1"/>
              </a:solidFill>
              <a:latin typeface="+mn-lt"/>
            </a:rPr>
            <a:t>. Pred nacionalnim sudovima Schmidbergerje propustio da dokaže nastupanje štete (</a:t>
          </a:r>
          <a:r>
            <a:rPr lang="sr-Latn-ME" sz="1400" b="1" dirty="0" smtClean="0">
              <a:solidFill>
                <a:schemeClr val="tx1"/>
              </a:solidFill>
              <a:latin typeface="+mn-lt"/>
            </a:rPr>
            <a:t>partikularnih individualnih šteta</a:t>
          </a:r>
          <a:r>
            <a:rPr lang="sr-Latn-ME" sz="1400" b="0" dirty="0" smtClean="0">
              <a:solidFill>
                <a:schemeClr val="tx1"/>
              </a:solidFill>
              <a:latin typeface="+mn-lt"/>
            </a:rPr>
            <a:t>) koje su nastale kao posljedica zatvaranja Brener puta na 30h ILI ako je bilo moguće da se ublaži- umanji šteta odabirom neke druge rute.</a:t>
          </a:r>
        </a:p>
      </dgm:t>
    </dgm:pt>
    <dgm:pt modelId="{BE6A276E-8E45-4D94-A972-94DB8F765958}" type="sibTrans" cxnId="{6D8C612B-6FD1-402B-9D61-B977506FD33A}">
      <dgm:prSet/>
      <dgm:spPr/>
      <dgm:t>
        <a:bodyPr/>
        <a:lstStyle/>
        <a:p>
          <a:endParaRPr lang="en-US"/>
        </a:p>
      </dgm:t>
    </dgm:pt>
    <dgm:pt modelId="{6FAA4385-7F10-4217-9B95-334F49B0B5C1}" type="parTrans" cxnId="{6D8C612B-6FD1-402B-9D61-B977506FD33A}">
      <dgm:prSet/>
      <dgm:spPr/>
      <dgm:t>
        <a:bodyPr/>
        <a:lstStyle/>
        <a:p>
          <a:endParaRPr lang="en-US"/>
        </a:p>
      </dgm:t>
    </dgm:pt>
    <dgm:pt modelId="{801DF265-7A76-4996-8E25-9B50289EDCB3}">
      <dgm:prSet phldrT="[Text]" custT="1"/>
      <dgm:spPr/>
      <dgm:t>
        <a:bodyPr/>
        <a:lstStyle/>
        <a:p>
          <a:r>
            <a:rPr lang="sr-Latn-ME" sz="1400" b="0" dirty="0" smtClean="0">
              <a:solidFill>
                <a:schemeClr val="tx1"/>
              </a:solidFill>
              <a:latin typeface="+mn-lt"/>
            </a:rPr>
            <a:t>AV izražava sumnje u dopuštenost prethodnih pitanja i upozorava da su sva pitanja dostavljana Oberlandesgericht Innsbruck </a:t>
          </a:r>
          <a:r>
            <a:rPr lang="sr-Latn-ME" sz="1400" b="1" dirty="0" smtClean="0">
              <a:solidFill>
                <a:schemeClr val="tx1"/>
              </a:solidFill>
              <a:latin typeface="+mn-lt"/>
            </a:rPr>
            <a:t>očigledno hipotetička </a:t>
          </a:r>
          <a:r>
            <a:rPr lang="sr-Latn-ME" sz="1400" b="0" dirty="0" smtClean="0">
              <a:solidFill>
                <a:schemeClr val="tx1"/>
              </a:solidFill>
              <a:latin typeface="+mn-lt"/>
            </a:rPr>
            <a:t>i irelevantna za spor u glavnom postupku. </a:t>
          </a:r>
          <a:endParaRPr lang="en-US" sz="1400" b="0" dirty="0">
            <a:solidFill>
              <a:schemeClr val="tx1"/>
            </a:solidFill>
            <a:latin typeface="+mn-lt"/>
          </a:endParaRPr>
        </a:p>
      </dgm:t>
    </dgm:pt>
    <dgm:pt modelId="{D3FCD0AA-38E3-4999-B7BF-D0449212BD01}" type="sibTrans" cxnId="{740FD99C-95C1-484C-921E-C051F7510AA9}">
      <dgm:prSet/>
      <dgm:spPr/>
      <dgm:t>
        <a:bodyPr/>
        <a:lstStyle/>
        <a:p>
          <a:endParaRPr lang="en-US" sz="1400">
            <a:solidFill>
              <a:schemeClr val="tx1"/>
            </a:solidFill>
            <a:latin typeface="+mn-lt"/>
          </a:endParaRPr>
        </a:p>
      </dgm:t>
    </dgm:pt>
    <dgm:pt modelId="{FD7744B0-6B61-4CEB-886C-1F440CABF8C0}" type="parTrans" cxnId="{740FD99C-95C1-484C-921E-C051F7510AA9}">
      <dgm:prSet/>
      <dgm:spPr/>
      <dgm:t>
        <a:bodyPr/>
        <a:lstStyle/>
        <a:p>
          <a:endParaRPr lang="en-US"/>
        </a:p>
      </dgm:t>
    </dgm:pt>
    <dgm:pt modelId="{EA02CCA3-6A57-420A-9C69-D3FD3E72CF45}">
      <dgm:prSet custT="1"/>
      <dgm:spPr/>
      <dgm:t>
        <a:bodyPr/>
        <a:lstStyle/>
        <a:p>
          <a:r>
            <a:rPr lang="sr-Latn-ME" sz="1400" b="0" dirty="0" smtClean="0">
              <a:solidFill>
                <a:schemeClr val="tx1"/>
              </a:solidFill>
              <a:latin typeface="+mn-lt"/>
            </a:rPr>
            <a:t>Sud je smatrao</a:t>
          </a:r>
          <a:r>
            <a:rPr lang="sr-Latn-ME" sz="1400" b="1" dirty="0" smtClean="0">
              <a:solidFill>
                <a:schemeClr val="tx1"/>
              </a:solidFill>
              <a:latin typeface="+mn-lt"/>
            </a:rPr>
            <a:t> da nije imao nadležnost da </a:t>
          </a:r>
          <a:r>
            <a:rPr lang="sr-Latn-ME" sz="1400" b="0" dirty="0" smtClean="0">
              <a:solidFill>
                <a:schemeClr val="tx1"/>
              </a:solidFill>
              <a:latin typeface="+mn-lt"/>
            </a:rPr>
            <a:t>odlučuje o pitanjima koja su postavljana od strane nacionalnog suda  a koja se odnose na tumačenje ili na ocjenu validnosti prava Zajednice a u odnosu na </a:t>
          </a:r>
          <a:r>
            <a:rPr lang="sr-Latn-ME" sz="1400" b="1" dirty="0" smtClean="0">
              <a:solidFill>
                <a:schemeClr val="tx1"/>
              </a:solidFill>
              <a:latin typeface="+mn-lt"/>
            </a:rPr>
            <a:t>koje nijesu utvrđene pravne ili faktičke činjenice</a:t>
          </a:r>
          <a:r>
            <a:rPr lang="sr-Latn-ME" sz="1400" b="0" dirty="0" smtClean="0">
              <a:solidFill>
                <a:schemeClr val="tx1"/>
              </a:solidFill>
              <a:latin typeface="+mn-lt"/>
            </a:rPr>
            <a:t>. Tužbom Schmidberger traži se kompenzacija od države za štetu koja je nastala kao navodna </a:t>
          </a:r>
          <a:r>
            <a:rPr lang="sr-Latn-ME" sz="1400" b="1" dirty="0" smtClean="0">
              <a:solidFill>
                <a:schemeClr val="tx1"/>
              </a:solidFill>
              <a:latin typeface="+mn-lt"/>
            </a:rPr>
            <a:t>povreda komunitarnog prava</a:t>
          </a:r>
          <a:r>
            <a:rPr lang="sr-Latn-ME" sz="1400" b="0" dirty="0" smtClean="0">
              <a:solidFill>
                <a:schemeClr val="tx1"/>
              </a:solidFill>
              <a:latin typeface="+mn-lt"/>
            </a:rPr>
            <a:t>, a koja proističe iz činjenice da austrijske vlasti nijesu zabranile </a:t>
          </a:r>
          <a:r>
            <a:rPr lang="sr-Latn-ME" sz="1400" b="1" dirty="0" smtClean="0">
              <a:solidFill>
                <a:schemeClr val="tx1"/>
              </a:solidFill>
              <a:latin typeface="+mn-lt"/>
            </a:rPr>
            <a:t>demonstrancije koje se rezultirale u zatvaranju autoputa </a:t>
          </a:r>
          <a:r>
            <a:rPr lang="sr-Latn-ME" sz="1400" b="0" dirty="0" smtClean="0">
              <a:solidFill>
                <a:schemeClr val="tx1"/>
              </a:solidFill>
              <a:latin typeface="+mn-lt"/>
            </a:rPr>
            <a:t>na skoro 30h. </a:t>
          </a:r>
          <a:r>
            <a:rPr lang="sr-Latn-ME" sz="1400" b="0" dirty="0" smtClean="0">
              <a:solidFill>
                <a:schemeClr val="tx1"/>
              </a:solidFill>
              <a:effectLst/>
              <a:latin typeface="+mn-lt"/>
            </a:rPr>
            <a:t>Odatle proističe da je zahtjev za tumačenje prava zajednice proistekao iz </a:t>
          </a:r>
          <a:r>
            <a:rPr lang="sr-Latn-ME" sz="1400" b="1" dirty="0" smtClean="0">
              <a:solidFill>
                <a:schemeClr val="tx1"/>
              </a:solidFill>
              <a:effectLst/>
              <a:latin typeface="+mn-lt"/>
            </a:rPr>
            <a:t>realnog spora i da se zbog toga ne može smatrati hipotetičkim</a:t>
          </a:r>
          <a:r>
            <a:rPr lang="sr-Latn-ME" sz="1400" b="0" dirty="0" smtClean="0">
              <a:solidFill>
                <a:schemeClr val="tx1"/>
              </a:solidFill>
              <a:effectLst/>
              <a:latin typeface="+mn-lt"/>
            </a:rPr>
            <a:t>. Iz drugog para čl 234 jasno je da je na nacionalnim sudovima da utvrde da kada je prigodno da pitanje usmjere Sudu pravde. Jednako je neporecivo da upućujući sud </a:t>
          </a:r>
          <a:endParaRPr lang="en-US" sz="1400" b="0" dirty="0">
            <a:solidFill>
              <a:schemeClr val="tx1"/>
            </a:solidFill>
            <a:latin typeface="+mn-lt"/>
          </a:endParaRPr>
        </a:p>
      </dgm:t>
    </dgm:pt>
    <dgm:pt modelId="{9AD76F0D-0522-4B6D-98C7-763017690739}" type="parTrans" cxnId="{BFA6F480-FD60-4E13-AFFD-DB2183706062}">
      <dgm:prSet/>
      <dgm:spPr/>
      <dgm:t>
        <a:bodyPr/>
        <a:lstStyle/>
        <a:p>
          <a:endParaRPr lang="en-US"/>
        </a:p>
      </dgm:t>
    </dgm:pt>
    <dgm:pt modelId="{4C37E5F8-413F-48AA-896D-8911047B9525}" type="sibTrans" cxnId="{BFA6F480-FD60-4E13-AFFD-DB2183706062}">
      <dgm:prSet/>
      <dgm:spPr/>
      <dgm:t>
        <a:bodyPr/>
        <a:lstStyle/>
        <a:p>
          <a:endParaRPr lang="en-US"/>
        </a:p>
      </dgm:t>
    </dgm:pt>
    <dgm:pt modelId="{D1750B9F-6D4E-49A4-AEA9-77071C212097}" type="pres">
      <dgm:prSet presAssocID="{9EAB60A9-A96C-4B37-BC6C-D84E1286CF07}" presName="Name0" presStyleCnt="0">
        <dgm:presLayoutVars>
          <dgm:chMax val="7"/>
          <dgm:chPref val="7"/>
          <dgm:dir/>
        </dgm:presLayoutVars>
      </dgm:prSet>
      <dgm:spPr/>
      <dgm:t>
        <a:bodyPr/>
        <a:lstStyle/>
        <a:p>
          <a:endParaRPr lang="en-US"/>
        </a:p>
      </dgm:t>
    </dgm:pt>
    <dgm:pt modelId="{63A1BB9B-43F9-43C7-B76B-BC708AE67AB7}" type="pres">
      <dgm:prSet presAssocID="{9EAB60A9-A96C-4B37-BC6C-D84E1286CF07}" presName="Name1" presStyleCnt="0"/>
      <dgm:spPr/>
    </dgm:pt>
    <dgm:pt modelId="{EF4E4D6F-DFBC-4A68-92B4-300EA3ACFEBE}" type="pres">
      <dgm:prSet presAssocID="{9EAB60A9-A96C-4B37-BC6C-D84E1286CF07}" presName="cycle" presStyleCnt="0"/>
      <dgm:spPr/>
    </dgm:pt>
    <dgm:pt modelId="{91E25DAD-14E3-4B61-9D51-84A6AF415938}" type="pres">
      <dgm:prSet presAssocID="{9EAB60A9-A96C-4B37-BC6C-D84E1286CF07}" presName="srcNode" presStyleLbl="node1" presStyleIdx="0" presStyleCnt="5"/>
      <dgm:spPr/>
    </dgm:pt>
    <dgm:pt modelId="{E11FBE03-8D96-4319-8E03-118A74A3A5A2}" type="pres">
      <dgm:prSet presAssocID="{9EAB60A9-A96C-4B37-BC6C-D84E1286CF07}" presName="conn" presStyleLbl="parChTrans1D2" presStyleIdx="0" presStyleCnt="1"/>
      <dgm:spPr/>
      <dgm:t>
        <a:bodyPr/>
        <a:lstStyle/>
        <a:p>
          <a:endParaRPr lang="en-US"/>
        </a:p>
      </dgm:t>
    </dgm:pt>
    <dgm:pt modelId="{EB8E3B2C-EECE-4C98-B0A7-D453191B68F0}" type="pres">
      <dgm:prSet presAssocID="{9EAB60A9-A96C-4B37-BC6C-D84E1286CF07}" presName="extraNode" presStyleLbl="node1" presStyleIdx="0" presStyleCnt="5"/>
      <dgm:spPr/>
    </dgm:pt>
    <dgm:pt modelId="{6D27F275-CCB3-4A8E-A332-9400D45617EC}" type="pres">
      <dgm:prSet presAssocID="{9EAB60A9-A96C-4B37-BC6C-D84E1286CF07}" presName="dstNode" presStyleLbl="node1" presStyleIdx="0" presStyleCnt="5"/>
      <dgm:spPr/>
    </dgm:pt>
    <dgm:pt modelId="{0AC8C4E0-FCA3-460A-87D7-243FDD22B02C}" type="pres">
      <dgm:prSet presAssocID="{801DF265-7A76-4996-8E25-9B50289EDCB3}" presName="text_1" presStyleLbl="node1" presStyleIdx="0" presStyleCnt="5" custLinFactNeighborX="478" custLinFactNeighborY="-23654">
        <dgm:presLayoutVars>
          <dgm:bulletEnabled val="1"/>
        </dgm:presLayoutVars>
      </dgm:prSet>
      <dgm:spPr/>
      <dgm:t>
        <a:bodyPr/>
        <a:lstStyle/>
        <a:p>
          <a:endParaRPr lang="en-US"/>
        </a:p>
      </dgm:t>
    </dgm:pt>
    <dgm:pt modelId="{AD17FFAE-EBC4-4936-8F38-72AF030A5D67}" type="pres">
      <dgm:prSet presAssocID="{801DF265-7A76-4996-8E25-9B50289EDCB3}" presName="accent_1" presStyleCnt="0"/>
      <dgm:spPr/>
    </dgm:pt>
    <dgm:pt modelId="{D5371005-CAA9-4882-978A-901C0F47A587}" type="pres">
      <dgm:prSet presAssocID="{801DF265-7A76-4996-8E25-9B50289EDCB3}" presName="accentRepeatNode" presStyleLbl="solidFgAcc1" presStyleIdx="0" presStyleCnt="5"/>
      <dgm:spPr/>
    </dgm:pt>
    <dgm:pt modelId="{3BFC3A55-9BD3-4D14-BD69-ECE5E7374236}" type="pres">
      <dgm:prSet presAssocID="{547CECAA-6F44-4922-94C6-5D943E6C426F}" presName="text_2" presStyleLbl="node1" presStyleIdx="1" presStyleCnt="5" custLinFactNeighborX="726" custLinFactNeighborY="-39207">
        <dgm:presLayoutVars>
          <dgm:bulletEnabled val="1"/>
        </dgm:presLayoutVars>
      </dgm:prSet>
      <dgm:spPr/>
      <dgm:t>
        <a:bodyPr/>
        <a:lstStyle/>
        <a:p>
          <a:endParaRPr lang="en-US"/>
        </a:p>
      </dgm:t>
    </dgm:pt>
    <dgm:pt modelId="{B4D684F2-2297-430D-9698-AEE8AB340DAE}" type="pres">
      <dgm:prSet presAssocID="{547CECAA-6F44-4922-94C6-5D943E6C426F}" presName="accent_2" presStyleCnt="0"/>
      <dgm:spPr/>
    </dgm:pt>
    <dgm:pt modelId="{327255F2-4268-4665-8713-B5677939F239}" type="pres">
      <dgm:prSet presAssocID="{547CECAA-6F44-4922-94C6-5D943E6C426F}" presName="accentRepeatNode" presStyleLbl="solidFgAcc1" presStyleIdx="1" presStyleCnt="5"/>
      <dgm:spPr/>
    </dgm:pt>
    <dgm:pt modelId="{6B90D7BD-734D-4688-90EC-F3824443640F}" type="pres">
      <dgm:prSet presAssocID="{7C69EF9B-D561-425C-B838-195E8ADD4C48}" presName="text_3" presStyleLbl="node1" presStyleIdx="2" presStyleCnt="5" custScaleY="122319" custLinFactNeighborX="500" custLinFactNeighborY="-47421">
        <dgm:presLayoutVars>
          <dgm:bulletEnabled val="1"/>
        </dgm:presLayoutVars>
      </dgm:prSet>
      <dgm:spPr/>
      <dgm:t>
        <a:bodyPr/>
        <a:lstStyle/>
        <a:p>
          <a:endParaRPr lang="en-US"/>
        </a:p>
      </dgm:t>
    </dgm:pt>
    <dgm:pt modelId="{91314C24-E63A-41E4-8F03-FAF3E561E3A5}" type="pres">
      <dgm:prSet presAssocID="{7C69EF9B-D561-425C-B838-195E8ADD4C48}" presName="accent_3" presStyleCnt="0"/>
      <dgm:spPr/>
    </dgm:pt>
    <dgm:pt modelId="{7AFC6B68-AE99-4957-AA79-2A2B8EB709BC}" type="pres">
      <dgm:prSet presAssocID="{7C69EF9B-D561-425C-B838-195E8ADD4C48}" presName="accentRepeatNode" presStyleLbl="solidFgAcc1" presStyleIdx="2" presStyleCnt="5"/>
      <dgm:spPr/>
    </dgm:pt>
    <dgm:pt modelId="{058EA191-2E33-4A0C-AB74-88964AAB8D3F}" type="pres">
      <dgm:prSet presAssocID="{EA02CCA3-6A57-420A-9C69-D3FD3E72CF45}" presName="text_4" presStyleLbl="node1" presStyleIdx="3" presStyleCnt="5" custScaleY="155461" custLinFactNeighborX="601" custLinFactNeighborY="-30133">
        <dgm:presLayoutVars>
          <dgm:bulletEnabled val="1"/>
        </dgm:presLayoutVars>
      </dgm:prSet>
      <dgm:spPr/>
      <dgm:t>
        <a:bodyPr/>
        <a:lstStyle/>
        <a:p>
          <a:endParaRPr lang="en-US"/>
        </a:p>
      </dgm:t>
    </dgm:pt>
    <dgm:pt modelId="{B80EA042-6B33-4FD2-B10A-DCF985552EF8}" type="pres">
      <dgm:prSet presAssocID="{EA02CCA3-6A57-420A-9C69-D3FD3E72CF45}" presName="accent_4" presStyleCnt="0"/>
      <dgm:spPr/>
    </dgm:pt>
    <dgm:pt modelId="{83250BF4-5EF4-493B-88A6-0AC81957FEE0}" type="pres">
      <dgm:prSet presAssocID="{EA02CCA3-6A57-420A-9C69-D3FD3E72CF45}" presName="accentRepeatNode" presStyleLbl="solidFgAcc1" presStyleIdx="3" presStyleCnt="5"/>
      <dgm:spPr/>
    </dgm:pt>
    <dgm:pt modelId="{2F45156B-5B3B-4B76-AAEC-63D1CCD33EF0}" type="pres">
      <dgm:prSet presAssocID="{7ECF0668-A745-4020-9F51-C5DAD73042A6}" presName="text_5" presStyleLbl="node1" presStyleIdx="4" presStyleCnt="5" custLinFactNeighborX="708" custLinFactNeighborY="-27014">
        <dgm:presLayoutVars>
          <dgm:bulletEnabled val="1"/>
        </dgm:presLayoutVars>
      </dgm:prSet>
      <dgm:spPr/>
      <dgm:t>
        <a:bodyPr/>
        <a:lstStyle/>
        <a:p>
          <a:endParaRPr lang="en-US"/>
        </a:p>
      </dgm:t>
    </dgm:pt>
    <dgm:pt modelId="{914A7590-1C3C-48FB-8379-4F119CF60F76}" type="pres">
      <dgm:prSet presAssocID="{7ECF0668-A745-4020-9F51-C5DAD73042A6}" presName="accent_5" presStyleCnt="0"/>
      <dgm:spPr/>
    </dgm:pt>
    <dgm:pt modelId="{655E5B67-5B0B-4885-9477-B1178D529957}" type="pres">
      <dgm:prSet presAssocID="{7ECF0668-A745-4020-9F51-C5DAD73042A6}" presName="accentRepeatNode" presStyleLbl="solidFgAcc1" presStyleIdx="4" presStyleCnt="5"/>
      <dgm:spPr/>
    </dgm:pt>
  </dgm:ptLst>
  <dgm:cxnLst>
    <dgm:cxn modelId="{81DFE500-A3E2-4F01-BB69-E84BCC1C4304}" type="presOf" srcId="{7C69EF9B-D561-425C-B838-195E8ADD4C48}" destId="{6B90D7BD-734D-4688-90EC-F3824443640F}" srcOrd="0" destOrd="0" presId="urn:microsoft.com/office/officeart/2008/layout/VerticalCurvedList"/>
    <dgm:cxn modelId="{72B37861-D3E4-4B26-8618-A77C5B21047C}" type="presOf" srcId="{7ECF0668-A745-4020-9F51-C5DAD73042A6}" destId="{2F45156B-5B3B-4B76-AAEC-63D1CCD33EF0}" srcOrd="0" destOrd="0" presId="urn:microsoft.com/office/officeart/2008/layout/VerticalCurvedList"/>
    <dgm:cxn modelId="{6D8C612B-6FD1-402B-9D61-B977506FD33A}" srcId="{9EAB60A9-A96C-4B37-BC6C-D84E1286CF07}" destId="{547CECAA-6F44-4922-94C6-5D943E6C426F}" srcOrd="1" destOrd="0" parTransId="{6FAA4385-7F10-4217-9B95-334F49B0B5C1}" sibTransId="{BE6A276E-8E45-4D94-A972-94DB8F765958}"/>
    <dgm:cxn modelId="{333A2BEA-8B0F-4015-A89E-5B688E900C24}" srcId="{9EAB60A9-A96C-4B37-BC6C-D84E1286CF07}" destId="{7C69EF9B-D561-425C-B838-195E8ADD4C48}" srcOrd="2" destOrd="0" parTransId="{6533AC88-4D7D-45E9-BEE5-FB48DA26A109}" sibTransId="{7176B00D-B45C-42AE-929F-8D2A35591B93}"/>
    <dgm:cxn modelId="{20DFC49E-4B4C-4347-9090-994B99E58C6F}" srcId="{9EAB60A9-A96C-4B37-BC6C-D84E1286CF07}" destId="{7ECF0668-A745-4020-9F51-C5DAD73042A6}" srcOrd="4" destOrd="0" parTransId="{7AA34570-3881-46A8-BD6D-7202CA7F9470}" sibTransId="{12C9CC8C-192B-4719-A54F-7B09857C3C00}"/>
    <dgm:cxn modelId="{740FD99C-95C1-484C-921E-C051F7510AA9}" srcId="{9EAB60A9-A96C-4B37-BC6C-D84E1286CF07}" destId="{801DF265-7A76-4996-8E25-9B50289EDCB3}" srcOrd="0" destOrd="0" parTransId="{FD7744B0-6B61-4CEB-886C-1F440CABF8C0}" sibTransId="{D3FCD0AA-38E3-4999-B7BF-D0449212BD01}"/>
    <dgm:cxn modelId="{B5AC257A-A8AF-418C-BB9E-06C3AE0FB849}" type="presOf" srcId="{EA02CCA3-6A57-420A-9C69-D3FD3E72CF45}" destId="{058EA191-2E33-4A0C-AB74-88964AAB8D3F}" srcOrd="0" destOrd="0" presId="urn:microsoft.com/office/officeart/2008/layout/VerticalCurvedList"/>
    <dgm:cxn modelId="{03345838-F75D-4B54-9CD8-BC007DA9A982}" type="presOf" srcId="{547CECAA-6F44-4922-94C6-5D943E6C426F}" destId="{3BFC3A55-9BD3-4D14-BD69-ECE5E7374236}" srcOrd="0" destOrd="0" presId="urn:microsoft.com/office/officeart/2008/layout/VerticalCurvedList"/>
    <dgm:cxn modelId="{BFA6F480-FD60-4E13-AFFD-DB2183706062}" srcId="{9EAB60A9-A96C-4B37-BC6C-D84E1286CF07}" destId="{EA02CCA3-6A57-420A-9C69-D3FD3E72CF45}" srcOrd="3" destOrd="0" parTransId="{9AD76F0D-0522-4B6D-98C7-763017690739}" sibTransId="{4C37E5F8-413F-48AA-896D-8911047B9525}"/>
    <dgm:cxn modelId="{39F3EAC5-7AC8-4F35-BA8C-E519D4B16197}" type="presOf" srcId="{D3FCD0AA-38E3-4999-B7BF-D0449212BD01}" destId="{E11FBE03-8D96-4319-8E03-118A74A3A5A2}" srcOrd="0" destOrd="0" presId="urn:microsoft.com/office/officeart/2008/layout/VerticalCurvedList"/>
    <dgm:cxn modelId="{44A1B278-ABF4-4B1E-B898-4E20E2903896}" type="presOf" srcId="{801DF265-7A76-4996-8E25-9B50289EDCB3}" destId="{0AC8C4E0-FCA3-460A-87D7-243FDD22B02C}" srcOrd="0" destOrd="0" presId="urn:microsoft.com/office/officeart/2008/layout/VerticalCurvedList"/>
    <dgm:cxn modelId="{0C048E39-487C-4EBA-8334-CB14EA583027}" type="presOf" srcId="{9EAB60A9-A96C-4B37-BC6C-D84E1286CF07}" destId="{D1750B9F-6D4E-49A4-AEA9-77071C212097}" srcOrd="0" destOrd="0" presId="urn:microsoft.com/office/officeart/2008/layout/VerticalCurvedList"/>
    <dgm:cxn modelId="{047CF264-9340-4882-A108-016993D48FE3}" type="presParOf" srcId="{D1750B9F-6D4E-49A4-AEA9-77071C212097}" destId="{63A1BB9B-43F9-43C7-B76B-BC708AE67AB7}" srcOrd="0" destOrd="0" presId="urn:microsoft.com/office/officeart/2008/layout/VerticalCurvedList"/>
    <dgm:cxn modelId="{5955F672-C34F-4EE5-A475-C649694A86A9}" type="presParOf" srcId="{63A1BB9B-43F9-43C7-B76B-BC708AE67AB7}" destId="{EF4E4D6F-DFBC-4A68-92B4-300EA3ACFEBE}" srcOrd="0" destOrd="0" presId="urn:microsoft.com/office/officeart/2008/layout/VerticalCurvedList"/>
    <dgm:cxn modelId="{39BF295E-E9CB-493B-8BBB-268DF4CA63E1}" type="presParOf" srcId="{EF4E4D6F-DFBC-4A68-92B4-300EA3ACFEBE}" destId="{91E25DAD-14E3-4B61-9D51-84A6AF415938}" srcOrd="0" destOrd="0" presId="urn:microsoft.com/office/officeart/2008/layout/VerticalCurvedList"/>
    <dgm:cxn modelId="{B5EB1042-33D7-4DFD-8C85-D685BB595D98}" type="presParOf" srcId="{EF4E4D6F-DFBC-4A68-92B4-300EA3ACFEBE}" destId="{E11FBE03-8D96-4319-8E03-118A74A3A5A2}" srcOrd="1" destOrd="0" presId="urn:microsoft.com/office/officeart/2008/layout/VerticalCurvedList"/>
    <dgm:cxn modelId="{DA94696A-8E02-4E46-87C3-358FB914B24D}" type="presParOf" srcId="{EF4E4D6F-DFBC-4A68-92B4-300EA3ACFEBE}" destId="{EB8E3B2C-EECE-4C98-B0A7-D453191B68F0}" srcOrd="2" destOrd="0" presId="urn:microsoft.com/office/officeart/2008/layout/VerticalCurvedList"/>
    <dgm:cxn modelId="{9E7966CE-220E-483A-AC42-0E75E093E1BC}" type="presParOf" srcId="{EF4E4D6F-DFBC-4A68-92B4-300EA3ACFEBE}" destId="{6D27F275-CCB3-4A8E-A332-9400D45617EC}" srcOrd="3" destOrd="0" presId="urn:microsoft.com/office/officeart/2008/layout/VerticalCurvedList"/>
    <dgm:cxn modelId="{FDEFA420-956C-4CD7-B42C-16494EDC577B}" type="presParOf" srcId="{63A1BB9B-43F9-43C7-B76B-BC708AE67AB7}" destId="{0AC8C4E0-FCA3-460A-87D7-243FDD22B02C}" srcOrd="1" destOrd="0" presId="urn:microsoft.com/office/officeart/2008/layout/VerticalCurvedList"/>
    <dgm:cxn modelId="{B0A936EC-C2B1-4E43-A68C-F2B35480A5D7}" type="presParOf" srcId="{63A1BB9B-43F9-43C7-B76B-BC708AE67AB7}" destId="{AD17FFAE-EBC4-4936-8F38-72AF030A5D67}" srcOrd="2" destOrd="0" presId="urn:microsoft.com/office/officeart/2008/layout/VerticalCurvedList"/>
    <dgm:cxn modelId="{CD64E0FC-10B9-4EC7-A9DD-A6552B35FBCA}" type="presParOf" srcId="{AD17FFAE-EBC4-4936-8F38-72AF030A5D67}" destId="{D5371005-CAA9-4882-978A-901C0F47A587}" srcOrd="0" destOrd="0" presId="urn:microsoft.com/office/officeart/2008/layout/VerticalCurvedList"/>
    <dgm:cxn modelId="{9B0B05EE-C3A1-4BB7-A388-3D2320473D05}" type="presParOf" srcId="{63A1BB9B-43F9-43C7-B76B-BC708AE67AB7}" destId="{3BFC3A55-9BD3-4D14-BD69-ECE5E7374236}" srcOrd="3" destOrd="0" presId="urn:microsoft.com/office/officeart/2008/layout/VerticalCurvedList"/>
    <dgm:cxn modelId="{AC51875D-BFA5-450A-9223-E7E763853D19}" type="presParOf" srcId="{63A1BB9B-43F9-43C7-B76B-BC708AE67AB7}" destId="{B4D684F2-2297-430D-9698-AEE8AB340DAE}" srcOrd="4" destOrd="0" presId="urn:microsoft.com/office/officeart/2008/layout/VerticalCurvedList"/>
    <dgm:cxn modelId="{0C54BB06-9BDF-4331-87F1-A9322B67171E}" type="presParOf" srcId="{B4D684F2-2297-430D-9698-AEE8AB340DAE}" destId="{327255F2-4268-4665-8713-B5677939F239}" srcOrd="0" destOrd="0" presId="urn:microsoft.com/office/officeart/2008/layout/VerticalCurvedList"/>
    <dgm:cxn modelId="{5250EDAF-E984-40E8-A673-6B3A4D2AD0AC}" type="presParOf" srcId="{63A1BB9B-43F9-43C7-B76B-BC708AE67AB7}" destId="{6B90D7BD-734D-4688-90EC-F3824443640F}" srcOrd="5" destOrd="0" presId="urn:microsoft.com/office/officeart/2008/layout/VerticalCurvedList"/>
    <dgm:cxn modelId="{5359DA80-B4EE-4636-A8AF-2411FBA5EB1A}" type="presParOf" srcId="{63A1BB9B-43F9-43C7-B76B-BC708AE67AB7}" destId="{91314C24-E63A-41E4-8F03-FAF3E561E3A5}" srcOrd="6" destOrd="0" presId="urn:microsoft.com/office/officeart/2008/layout/VerticalCurvedList"/>
    <dgm:cxn modelId="{4A41E65B-44B3-4976-AC96-8122FE7AC9F2}" type="presParOf" srcId="{91314C24-E63A-41E4-8F03-FAF3E561E3A5}" destId="{7AFC6B68-AE99-4957-AA79-2A2B8EB709BC}" srcOrd="0" destOrd="0" presId="urn:microsoft.com/office/officeart/2008/layout/VerticalCurvedList"/>
    <dgm:cxn modelId="{20D31204-9A74-4AD3-9F07-6EFB579066FA}" type="presParOf" srcId="{63A1BB9B-43F9-43C7-B76B-BC708AE67AB7}" destId="{058EA191-2E33-4A0C-AB74-88964AAB8D3F}" srcOrd="7" destOrd="0" presId="urn:microsoft.com/office/officeart/2008/layout/VerticalCurvedList"/>
    <dgm:cxn modelId="{51B88A8A-8A9E-4D64-9ED6-4C2B32072A3E}" type="presParOf" srcId="{63A1BB9B-43F9-43C7-B76B-BC708AE67AB7}" destId="{B80EA042-6B33-4FD2-B10A-DCF985552EF8}" srcOrd="8" destOrd="0" presId="urn:microsoft.com/office/officeart/2008/layout/VerticalCurvedList"/>
    <dgm:cxn modelId="{865D84EC-2D7F-40A6-BC24-8FFB80DA02FB}" type="presParOf" srcId="{B80EA042-6B33-4FD2-B10A-DCF985552EF8}" destId="{83250BF4-5EF4-493B-88A6-0AC81957FEE0}" srcOrd="0" destOrd="0" presId="urn:microsoft.com/office/officeart/2008/layout/VerticalCurvedList"/>
    <dgm:cxn modelId="{96A8CC7A-BD2A-41F3-9F72-D42A9BBA0D7C}" type="presParOf" srcId="{63A1BB9B-43F9-43C7-B76B-BC708AE67AB7}" destId="{2F45156B-5B3B-4B76-AAEC-63D1CCD33EF0}" srcOrd="9" destOrd="0" presId="urn:microsoft.com/office/officeart/2008/layout/VerticalCurvedList"/>
    <dgm:cxn modelId="{EF01CA23-EB48-4B05-8A8C-55C6A3172B0A}" type="presParOf" srcId="{63A1BB9B-43F9-43C7-B76B-BC708AE67AB7}" destId="{914A7590-1C3C-48FB-8379-4F119CF60F76}" srcOrd="10" destOrd="0" presId="urn:microsoft.com/office/officeart/2008/layout/VerticalCurvedList"/>
    <dgm:cxn modelId="{F393126A-EDFE-47A5-8B77-5F8E93548124}" type="presParOf" srcId="{914A7590-1C3C-48FB-8379-4F119CF60F76}" destId="{655E5B67-5B0B-4885-9477-B1178D52995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AB60A9-A96C-4B37-BC6C-D84E1286CF0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01DF265-7A76-4996-8E25-9B50289EDCB3}">
      <dgm:prSet phldrT="[Text]" custT="1"/>
      <dgm:spPr/>
      <dgm:t>
        <a:bodyPr/>
        <a:lstStyle/>
        <a:p>
          <a:r>
            <a:rPr lang="sr-Latn-ME" sz="1400" b="0" dirty="0" smtClean="0">
              <a:solidFill>
                <a:schemeClr val="tx1"/>
              </a:solidFill>
              <a:latin typeface="+mn-lt"/>
            </a:rPr>
            <a:t>  1) Da li činjenica da je Brener autoput bio zatvoren sa cijeli saobraćaj skoro 30 sati, predstavlja ograničenje slobode kretanja roba i da li se time krši pravo EU</a:t>
          </a:r>
          <a:r>
            <a:rPr lang="en-GB" sz="1400" b="0" dirty="0" smtClean="0">
              <a:solidFill>
                <a:schemeClr val="tx1"/>
              </a:solidFill>
              <a:latin typeface="+mn-lt"/>
            </a:rPr>
            <a:t>? </a:t>
          </a:r>
          <a:r>
            <a:rPr lang="sr-Latn-ME" sz="1400" b="0" dirty="0" smtClean="0">
              <a:solidFill>
                <a:schemeClr val="tx1"/>
              </a:solidFill>
              <a:latin typeface="+mn-lt"/>
            </a:rPr>
            <a:t>2) Da li se u navedenim okolnostima može ustanoviti odgovornost države za nastalu štetu prouzrokovanu pojedincima kao rezultat povrede prava EU</a:t>
          </a:r>
          <a:r>
            <a:rPr lang="en-GB" sz="1400" b="0" dirty="0" smtClean="0">
              <a:solidFill>
                <a:schemeClr val="tx1"/>
              </a:solidFill>
              <a:latin typeface="+mn-lt"/>
            </a:rPr>
            <a:t>?</a:t>
          </a:r>
          <a:endParaRPr lang="sr-Latn-ME" sz="1400" b="0" dirty="0" smtClean="0">
            <a:solidFill>
              <a:schemeClr val="tx1"/>
            </a:solidFill>
            <a:latin typeface="+mn-lt"/>
          </a:endParaRPr>
        </a:p>
      </dgm:t>
    </dgm:pt>
    <dgm:pt modelId="{FD7744B0-6B61-4CEB-886C-1F440CABF8C0}" type="parTrans" cxnId="{740FD99C-95C1-484C-921E-C051F7510AA9}">
      <dgm:prSet/>
      <dgm:spPr/>
      <dgm:t>
        <a:bodyPr/>
        <a:lstStyle/>
        <a:p>
          <a:endParaRPr lang="en-US"/>
        </a:p>
      </dgm:t>
    </dgm:pt>
    <dgm:pt modelId="{D3FCD0AA-38E3-4999-B7BF-D0449212BD01}" type="sibTrans" cxnId="{740FD99C-95C1-484C-921E-C051F7510AA9}">
      <dgm:prSet/>
      <dgm:spPr/>
      <dgm:t>
        <a:bodyPr/>
        <a:lstStyle/>
        <a:p>
          <a:endParaRPr lang="en-US" sz="1400" b="0">
            <a:solidFill>
              <a:schemeClr val="tx1"/>
            </a:solidFill>
            <a:latin typeface="+mn-lt"/>
          </a:endParaRPr>
        </a:p>
      </dgm:t>
    </dgm:pt>
    <dgm:pt modelId="{547CECAA-6F44-4922-94C6-5D943E6C426F}">
      <dgm:prSet phldrT="[Text]" custT="1"/>
      <dgm:spPr/>
      <dgm:t>
        <a:bodyPr/>
        <a:lstStyle/>
        <a:p>
          <a:r>
            <a:rPr lang="sr-Latn-ME" sz="1400" b="0" dirty="0" smtClean="0">
              <a:solidFill>
                <a:schemeClr val="tx1"/>
              </a:solidFill>
              <a:latin typeface="+mn-lt"/>
            </a:rPr>
            <a:t>2) Prilikom definisanje uslova za utvrđivanje odgovornosti država članica, mora se voditi računa o tome da li se postupanja ili propuštanja mogu pripisati državi članici</a:t>
          </a:r>
          <a:r>
            <a:rPr lang="en-GB" sz="1400" b="0" dirty="0" smtClean="0">
              <a:solidFill>
                <a:schemeClr val="tx1"/>
              </a:solidFill>
              <a:latin typeface="+mn-lt"/>
            </a:rPr>
            <a:t>? U </a:t>
          </a:r>
          <a:r>
            <a:rPr lang="en-GB" sz="1400" b="0" dirty="0" err="1" smtClean="0">
              <a:solidFill>
                <a:schemeClr val="tx1"/>
              </a:solidFill>
              <a:latin typeface="+mn-lt"/>
            </a:rPr>
            <a:t>ovom</a:t>
          </a:r>
          <a:r>
            <a:rPr lang="en-GB" sz="1400" b="0" dirty="0" smtClean="0">
              <a:solidFill>
                <a:schemeClr val="tx1"/>
              </a:solidFill>
              <a:latin typeface="+mn-lt"/>
            </a:rPr>
            <a:t> </a:t>
          </a:r>
          <a:r>
            <a:rPr lang="en-GB" sz="1400" b="0" dirty="0" err="1" smtClean="0">
              <a:solidFill>
                <a:schemeClr val="tx1"/>
              </a:solidFill>
              <a:latin typeface="+mn-lt"/>
            </a:rPr>
            <a:t>konkretnom</a:t>
          </a:r>
          <a:r>
            <a:rPr lang="en-GB" sz="1400" b="0" dirty="0" smtClean="0">
              <a:solidFill>
                <a:schemeClr val="tx1"/>
              </a:solidFill>
              <a:latin typeface="+mn-lt"/>
            </a:rPr>
            <a:t> </a:t>
          </a:r>
          <a:r>
            <a:rPr lang="en-GB" sz="1400" b="0" dirty="0" err="1" smtClean="0">
              <a:solidFill>
                <a:schemeClr val="tx1"/>
              </a:solidFill>
              <a:latin typeface="+mn-lt"/>
            </a:rPr>
            <a:t>sl</a:t>
          </a:r>
          <a:r>
            <a:rPr lang="sr-Latn-ME" sz="1400" b="0" dirty="0" smtClean="0">
              <a:solidFill>
                <a:schemeClr val="tx1"/>
              </a:solidFill>
              <a:latin typeface="+mn-lt"/>
            </a:rPr>
            <a:t>učaju mora se postaviti pitanje koji uslovima moraju biti ispunjeni da bi odgovorna bila država članica</a:t>
          </a:r>
          <a:r>
            <a:rPr lang="en-GB" sz="1400" b="0" dirty="0" smtClean="0">
              <a:solidFill>
                <a:schemeClr val="tx1"/>
              </a:solidFill>
              <a:latin typeface="+mn-lt"/>
            </a:rPr>
            <a:t>?</a:t>
          </a:r>
          <a:endParaRPr lang="en-US" sz="1400" b="0" dirty="0">
            <a:solidFill>
              <a:schemeClr val="tx1"/>
            </a:solidFill>
            <a:latin typeface="+mn-lt"/>
          </a:endParaRPr>
        </a:p>
      </dgm:t>
    </dgm:pt>
    <dgm:pt modelId="{6FAA4385-7F10-4217-9B95-334F49B0B5C1}" type="parTrans" cxnId="{6D8C612B-6FD1-402B-9D61-B977506FD33A}">
      <dgm:prSet/>
      <dgm:spPr/>
      <dgm:t>
        <a:bodyPr/>
        <a:lstStyle/>
        <a:p>
          <a:endParaRPr lang="en-US"/>
        </a:p>
      </dgm:t>
    </dgm:pt>
    <dgm:pt modelId="{BE6A276E-8E45-4D94-A972-94DB8F765958}" type="sibTrans" cxnId="{6D8C612B-6FD1-402B-9D61-B977506FD33A}">
      <dgm:prSet/>
      <dgm:spPr/>
      <dgm:t>
        <a:bodyPr/>
        <a:lstStyle/>
        <a:p>
          <a:endParaRPr lang="en-US"/>
        </a:p>
      </dgm:t>
    </dgm:pt>
    <dgm:pt modelId="{7ECF0668-A745-4020-9F51-C5DAD73042A6}">
      <dgm:prSet phldrT="[Text]" custT="1"/>
      <dgm:spPr/>
      <dgm:t>
        <a:bodyPr/>
        <a:lstStyle/>
        <a:p>
          <a:r>
            <a:rPr lang="sr-Latn-ME" sz="1400" b="0" dirty="0" smtClean="0">
              <a:solidFill>
                <a:schemeClr val="tx1"/>
              </a:solidFill>
              <a:effectLst/>
              <a:latin typeface="+mn-lt"/>
            </a:rPr>
            <a:t>Osnovna prava su opšti principi prava, i ona proističu iz ustavnih tradicija zajedničkim državama članicama i međunarodnih ugovora kojima se štite ljudska prava.... (od Jedinstvenog evropskog akta preko Mastrihta i Lisabona)  .... </a:t>
          </a:r>
          <a:r>
            <a:rPr lang="sr-Latn-ME" sz="1400" b="1" dirty="0" smtClean="0">
              <a:solidFill>
                <a:schemeClr val="tx1"/>
              </a:solidFill>
              <a:effectLst/>
              <a:latin typeface="+mn-lt"/>
            </a:rPr>
            <a:t>Mjere koje nijesu kompatibilne sa osnovnim pravima ne mogu biti prihvaćene u Zajednici... </a:t>
          </a:r>
          <a:r>
            <a:rPr lang="sr-Latn-ME" sz="1400" b="0" dirty="0" smtClean="0">
              <a:solidFill>
                <a:schemeClr val="tx1"/>
              </a:solidFill>
              <a:effectLst/>
              <a:latin typeface="+mn-lt"/>
            </a:rPr>
            <a:t>Pa zbog toga što se i od Zajednica i država članica zahtijeva </a:t>
          </a:r>
          <a:r>
            <a:rPr lang="sr-Latn-ME" sz="1400" b="1" dirty="0" smtClean="0">
              <a:solidFill>
                <a:schemeClr val="tx1"/>
              </a:solidFill>
              <a:effectLst/>
              <a:latin typeface="+mn-lt"/>
            </a:rPr>
            <a:t>poštovanje ljudskih prava</a:t>
          </a:r>
          <a:r>
            <a:rPr lang="sr-Latn-ME" sz="1400" b="0" dirty="0" smtClean="0">
              <a:solidFill>
                <a:schemeClr val="tx1"/>
              </a:solidFill>
              <a:effectLst/>
              <a:latin typeface="+mn-lt"/>
            </a:rPr>
            <a:t>, </a:t>
          </a:r>
          <a:r>
            <a:rPr lang="sr-Latn-ME" sz="1400" b="1" dirty="0" smtClean="0">
              <a:solidFill>
                <a:schemeClr val="tx1"/>
              </a:solidFill>
              <a:effectLst/>
              <a:latin typeface="+mn-lt"/>
            </a:rPr>
            <a:t>zaštita ovih prava je legitiman interes</a:t>
          </a:r>
          <a:r>
            <a:rPr lang="sr-Latn-ME" sz="1400" b="0" dirty="0" smtClean="0">
              <a:solidFill>
                <a:schemeClr val="tx1"/>
              </a:solidFill>
              <a:effectLst/>
              <a:latin typeface="+mn-lt"/>
            </a:rPr>
            <a:t>, kojim se u principu pravda ograničenje obaveza koje su zacrtane pravom Zajednice </a:t>
          </a:r>
          <a:endParaRPr lang="en-US" sz="1400" b="0" dirty="0">
            <a:solidFill>
              <a:schemeClr val="tx1"/>
            </a:solidFill>
            <a:latin typeface="+mn-lt"/>
          </a:endParaRPr>
        </a:p>
      </dgm:t>
    </dgm:pt>
    <dgm:pt modelId="{7AA34570-3881-46A8-BD6D-7202CA7F9470}" type="parTrans" cxnId="{20DFC49E-4B4C-4347-9090-994B99E58C6F}">
      <dgm:prSet/>
      <dgm:spPr/>
      <dgm:t>
        <a:bodyPr/>
        <a:lstStyle/>
        <a:p>
          <a:endParaRPr lang="en-US"/>
        </a:p>
      </dgm:t>
    </dgm:pt>
    <dgm:pt modelId="{12C9CC8C-192B-4719-A54F-7B09857C3C00}" type="sibTrans" cxnId="{20DFC49E-4B4C-4347-9090-994B99E58C6F}">
      <dgm:prSet/>
      <dgm:spPr/>
      <dgm:t>
        <a:bodyPr/>
        <a:lstStyle/>
        <a:p>
          <a:endParaRPr lang="en-US"/>
        </a:p>
      </dgm:t>
    </dgm:pt>
    <dgm:pt modelId="{7C69EF9B-D561-425C-B838-195E8ADD4C48}">
      <dgm:prSet custT="1"/>
      <dgm:spPr/>
      <dgm:t>
        <a:bodyPr/>
        <a:lstStyle/>
        <a:p>
          <a:r>
            <a:rPr lang="en-GB" sz="1400" b="0" dirty="0" smtClean="0">
              <a:solidFill>
                <a:schemeClr val="tx1"/>
              </a:solidFill>
              <a:effectLst/>
              <a:latin typeface="+mn-lt"/>
            </a:rPr>
            <a:t>U </a:t>
          </a:r>
          <a:r>
            <a:rPr lang="en-GB" sz="1400" b="0" dirty="0" err="1" smtClean="0">
              <a:solidFill>
                <a:schemeClr val="tx1"/>
              </a:solidFill>
              <a:effectLst/>
              <a:latin typeface="+mn-lt"/>
            </a:rPr>
            <a:t>konkretnom</a:t>
          </a:r>
          <a:r>
            <a:rPr lang="en-GB" sz="1400" b="0" dirty="0" smtClean="0">
              <a:solidFill>
                <a:schemeClr val="tx1"/>
              </a:solidFill>
              <a:effectLst/>
              <a:latin typeface="+mn-lt"/>
            </a:rPr>
            <a:t> </a:t>
          </a:r>
          <a:r>
            <a:rPr lang="en-GB" sz="1400" b="0" dirty="0" err="1" smtClean="0">
              <a:solidFill>
                <a:schemeClr val="tx1"/>
              </a:solidFill>
              <a:effectLst/>
              <a:latin typeface="+mn-lt"/>
            </a:rPr>
            <a:t>slu</a:t>
          </a:r>
          <a:r>
            <a:rPr lang="sr-Latn-ME" sz="1400" b="0" dirty="0" smtClean="0">
              <a:solidFill>
                <a:schemeClr val="tx1"/>
              </a:solidFill>
              <a:effectLst/>
              <a:latin typeface="+mn-lt"/>
            </a:rPr>
            <a:t>čaju jasno je da su AV vodile računa o poštovanju fundamentalnih prava demonstratora – slobode izražavanja i slobode udrživanja koje su garantovane EKLJP i Ustavom. Takođe AS postavlja pitanje da li sloboda kretanja roba preteže nad ovim fundamentalnim  slobodama</a:t>
          </a:r>
          <a:endParaRPr lang="en-US" sz="1400" b="0" dirty="0">
            <a:solidFill>
              <a:schemeClr val="tx1"/>
            </a:solidFill>
            <a:latin typeface="+mn-lt"/>
          </a:endParaRPr>
        </a:p>
      </dgm:t>
    </dgm:pt>
    <dgm:pt modelId="{6533AC88-4D7D-45E9-BEE5-FB48DA26A109}" type="parTrans" cxnId="{333A2BEA-8B0F-4015-A89E-5B688E900C24}">
      <dgm:prSet/>
      <dgm:spPr/>
      <dgm:t>
        <a:bodyPr/>
        <a:lstStyle/>
        <a:p>
          <a:endParaRPr lang="en-US"/>
        </a:p>
      </dgm:t>
    </dgm:pt>
    <dgm:pt modelId="{7176B00D-B45C-42AE-929F-8D2A35591B93}" type="sibTrans" cxnId="{333A2BEA-8B0F-4015-A89E-5B688E900C24}">
      <dgm:prSet/>
      <dgm:spPr/>
      <dgm:t>
        <a:bodyPr/>
        <a:lstStyle/>
        <a:p>
          <a:endParaRPr lang="en-US"/>
        </a:p>
      </dgm:t>
    </dgm:pt>
    <dgm:pt modelId="{EAB7A3ED-D569-4C43-942D-1AB95C1592D1}">
      <dgm:prSet custT="1"/>
      <dgm:spPr/>
      <dgm:t>
        <a:bodyPr/>
        <a:lstStyle/>
        <a:p>
          <a:pPr>
            <a:lnSpc>
              <a:spcPct val="100000"/>
            </a:lnSpc>
            <a:spcAft>
              <a:spcPts val="0"/>
            </a:spcAft>
          </a:pPr>
          <a:r>
            <a:rPr lang="sr-Latn-ME" sz="1400" b="0" dirty="0" smtClean="0">
              <a:solidFill>
                <a:schemeClr val="tx1"/>
              </a:solidFill>
              <a:effectLst/>
              <a:latin typeface="+mn-lt"/>
            </a:rPr>
            <a:t>INTERPL</a:t>
          </a:r>
          <a:r>
            <a:rPr lang="en-GB" sz="1400" b="0" dirty="0" smtClean="0">
              <a:solidFill>
                <a:schemeClr val="tx1"/>
              </a:solidFill>
              <a:effectLst/>
              <a:latin typeface="+mn-lt"/>
            </a:rPr>
            <a:t>E</a:t>
          </a:r>
          <a:r>
            <a:rPr lang="sr-Latn-ME" sz="1400" b="0" dirty="0" smtClean="0">
              <a:solidFill>
                <a:schemeClr val="tx1"/>
              </a:solidFill>
              <a:effectLst/>
              <a:latin typeface="+mn-lt"/>
            </a:rPr>
            <a:t>J: OSNOVNA PRAVA – FUNDAMENTALNE SLOBODE – </a:t>
          </a:r>
          <a:r>
            <a:rPr lang="sr-Latn-ME" sz="1400" b="0" i="1" dirty="0" smtClean="0">
              <a:solidFill>
                <a:schemeClr val="tx1"/>
              </a:solidFill>
              <a:effectLst/>
              <a:latin typeface="+mn-lt"/>
            </a:rPr>
            <a:t>sloboda kretanja roba  = sloboda izražavaja i udruživanja</a:t>
          </a:r>
          <a:r>
            <a:rPr lang="en-GB" sz="1400" b="0" i="1" dirty="0" smtClean="0">
              <a:solidFill>
                <a:schemeClr val="tx1"/>
              </a:solidFill>
              <a:effectLst/>
              <a:latin typeface="+mn-lt"/>
            </a:rPr>
            <a:t>?</a:t>
          </a:r>
        </a:p>
        <a:p>
          <a:pPr>
            <a:lnSpc>
              <a:spcPct val="100000"/>
            </a:lnSpc>
            <a:spcAft>
              <a:spcPts val="0"/>
            </a:spcAft>
          </a:pPr>
          <a:r>
            <a:rPr lang="en-GB" sz="1400" b="0" i="0" dirty="0" smtClean="0">
              <a:solidFill>
                <a:schemeClr val="tx1"/>
              </a:solidFill>
              <a:effectLst/>
              <a:latin typeface="+mn-lt"/>
            </a:rPr>
            <a:t>1) </a:t>
          </a:r>
          <a:r>
            <a:rPr lang="en-GB" sz="1400" b="1" i="0" dirty="0" err="1" smtClean="0">
              <a:solidFill>
                <a:schemeClr val="tx1"/>
              </a:solidFill>
              <a:effectLst/>
              <a:latin typeface="+mn-lt"/>
            </a:rPr>
            <a:t>Sloboda</a:t>
          </a:r>
          <a:r>
            <a:rPr lang="en-GB" sz="1400" b="1" i="0" dirty="0" smtClean="0">
              <a:solidFill>
                <a:schemeClr val="tx1"/>
              </a:solidFill>
              <a:effectLst/>
              <a:latin typeface="+mn-lt"/>
            </a:rPr>
            <a:t> </a:t>
          </a:r>
          <a:r>
            <a:rPr lang="en-GB" sz="1400" b="1" i="0" dirty="0" err="1" smtClean="0">
              <a:solidFill>
                <a:schemeClr val="tx1"/>
              </a:solidFill>
              <a:effectLst/>
              <a:latin typeface="+mn-lt"/>
            </a:rPr>
            <a:t>kretanja</a:t>
          </a:r>
          <a:r>
            <a:rPr lang="en-GB" sz="1400" b="1" i="0" dirty="0" smtClean="0">
              <a:solidFill>
                <a:schemeClr val="tx1"/>
              </a:solidFill>
              <a:effectLst/>
              <a:latin typeface="+mn-lt"/>
            </a:rPr>
            <a:t> </a:t>
          </a:r>
          <a:r>
            <a:rPr lang="en-GB" sz="1400" b="1" i="0" dirty="0" err="1" smtClean="0">
              <a:solidFill>
                <a:schemeClr val="tx1"/>
              </a:solidFill>
              <a:effectLst/>
              <a:latin typeface="+mn-lt"/>
            </a:rPr>
            <a:t>roba</a:t>
          </a:r>
          <a:r>
            <a:rPr lang="en-GB" sz="1400" b="1" i="0" dirty="0" smtClean="0">
              <a:solidFill>
                <a:schemeClr val="tx1"/>
              </a:solidFill>
              <a:effectLst/>
              <a:latin typeface="+mn-lt"/>
            </a:rPr>
            <a:t> </a:t>
          </a:r>
          <a:r>
            <a:rPr lang="en-GB" sz="1400" b="0" i="0" dirty="0" err="1" smtClean="0">
              <a:solidFill>
                <a:schemeClr val="tx1"/>
              </a:solidFill>
              <a:effectLst/>
              <a:latin typeface="+mn-lt"/>
            </a:rPr>
            <a:t>predstavlja</a:t>
          </a:r>
          <a:r>
            <a:rPr lang="en-GB" sz="1400" b="0" i="0" dirty="0" smtClean="0">
              <a:solidFill>
                <a:schemeClr val="tx1"/>
              </a:solidFill>
              <a:effectLst/>
              <a:latin typeface="+mn-lt"/>
            </a:rPr>
            <a:t> </a:t>
          </a:r>
          <a:r>
            <a:rPr lang="en-GB" sz="1400" b="1" i="0" dirty="0" err="1" smtClean="0">
              <a:solidFill>
                <a:schemeClr val="tx1"/>
              </a:solidFill>
              <a:effectLst/>
              <a:latin typeface="+mn-lt"/>
            </a:rPr>
            <a:t>osnovnu</a:t>
          </a:r>
          <a:r>
            <a:rPr lang="en-GB" sz="1400" b="1" i="0" dirty="0" smtClean="0">
              <a:solidFill>
                <a:schemeClr val="tx1"/>
              </a:solidFill>
              <a:effectLst/>
              <a:latin typeface="+mn-lt"/>
            </a:rPr>
            <a:t> </a:t>
          </a:r>
          <a:r>
            <a:rPr lang="en-GB" sz="1400" b="1" i="0" dirty="0" err="1" smtClean="0">
              <a:solidFill>
                <a:schemeClr val="tx1"/>
              </a:solidFill>
              <a:effectLst/>
              <a:latin typeface="+mn-lt"/>
            </a:rPr>
            <a:t>slobodu</a:t>
          </a:r>
          <a:r>
            <a:rPr lang="en-GB" sz="1400" b="1" i="0" dirty="0" smtClean="0">
              <a:solidFill>
                <a:schemeClr val="tx1"/>
              </a:solidFill>
              <a:effectLst/>
              <a:latin typeface="+mn-lt"/>
            </a:rPr>
            <a:t> </a:t>
          </a:r>
          <a:r>
            <a:rPr lang="en-GB" sz="1400" b="1" i="0" dirty="0" err="1" smtClean="0">
              <a:solidFill>
                <a:schemeClr val="tx1"/>
              </a:solidFill>
              <a:effectLst/>
              <a:latin typeface="+mn-lt"/>
            </a:rPr>
            <a:t>Osniva</a:t>
          </a:r>
          <a:r>
            <a:rPr lang="sr-Latn-ME" sz="1400" b="1" i="0" dirty="0" smtClean="0">
              <a:solidFill>
                <a:schemeClr val="tx1"/>
              </a:solidFill>
              <a:effectLst/>
              <a:latin typeface="+mn-lt"/>
            </a:rPr>
            <a:t>čkog ugovora</a:t>
          </a:r>
          <a:r>
            <a:rPr lang="sr-Latn-ME" sz="1400" b="0" i="0" dirty="0" smtClean="0">
              <a:solidFill>
                <a:schemeClr val="tx1"/>
              </a:solidFill>
              <a:effectLst/>
              <a:latin typeface="+mn-lt"/>
            </a:rPr>
            <a:t>, ali je i predmet restrikcije  člana 36 kojima se navode </a:t>
          </a:r>
          <a:r>
            <a:rPr lang="sr-Latn-ME" sz="1400" b="1" i="0" dirty="0" smtClean="0">
              <a:solidFill>
                <a:schemeClr val="tx1"/>
              </a:solidFill>
              <a:effectLst/>
              <a:latin typeface="+mn-lt"/>
            </a:rPr>
            <a:t>razlozi opšteg interesa</a:t>
          </a:r>
        </a:p>
        <a:p>
          <a:pPr>
            <a:lnSpc>
              <a:spcPct val="100000"/>
            </a:lnSpc>
            <a:spcAft>
              <a:spcPts val="0"/>
            </a:spcAft>
          </a:pPr>
          <a:r>
            <a:rPr lang="sr-Latn-ME" sz="1400" b="0" dirty="0" smtClean="0">
              <a:solidFill>
                <a:schemeClr val="tx1"/>
              </a:solidFill>
              <a:effectLst/>
              <a:latin typeface="+mn-lt"/>
            </a:rPr>
            <a:t>2) Osnovna prava su prepoznata </a:t>
          </a:r>
          <a:r>
            <a:rPr lang="sr-Latn-ME" sz="1400" b="1" dirty="0" smtClean="0">
              <a:solidFill>
                <a:schemeClr val="tx1"/>
              </a:solidFill>
              <a:effectLst/>
              <a:latin typeface="+mn-lt"/>
            </a:rPr>
            <a:t>Evropskom konvencijom</a:t>
          </a:r>
          <a:r>
            <a:rPr lang="sr-Latn-ME" sz="1400" b="0" dirty="0" smtClean="0">
              <a:solidFill>
                <a:schemeClr val="tx1"/>
              </a:solidFill>
              <a:effectLst/>
              <a:latin typeface="+mn-lt"/>
            </a:rPr>
            <a:t>, a njihova ograničenja, potrebna u demokratskom društvu, moraju biti proporcionalna i neophodna...</a:t>
          </a:r>
        </a:p>
        <a:p>
          <a:pPr>
            <a:lnSpc>
              <a:spcPct val="100000"/>
            </a:lnSpc>
            <a:spcAft>
              <a:spcPts val="0"/>
            </a:spcAft>
          </a:pPr>
          <a:r>
            <a:rPr lang="sr-Latn-ME" sz="1400" b="1" dirty="0" smtClean="0">
              <a:solidFill>
                <a:schemeClr val="tx1"/>
              </a:solidFill>
              <a:effectLst/>
              <a:latin typeface="+mn-lt"/>
            </a:rPr>
            <a:t>a.Dozvola za demonstracije</a:t>
          </a:r>
          <a:r>
            <a:rPr lang="sr-Latn-ME" sz="1400" b="0" dirty="0" smtClean="0">
              <a:solidFill>
                <a:schemeClr val="tx1"/>
              </a:solidFill>
              <a:effectLst/>
              <a:latin typeface="+mn-lt"/>
            </a:rPr>
            <a:t>, b</a:t>
          </a:r>
          <a:r>
            <a:rPr lang="sr-Latn-ME" sz="1400" b="1" dirty="0" smtClean="0">
              <a:solidFill>
                <a:schemeClr val="tx1"/>
              </a:solidFill>
              <a:effectLst/>
              <a:latin typeface="+mn-lt"/>
            </a:rPr>
            <a:t>. instantno, a ne „intrinsic seriousness of disruption</a:t>
          </a:r>
          <a:r>
            <a:rPr lang="sr-Latn-ME" sz="1400" b="0" dirty="0" smtClean="0">
              <a:solidFill>
                <a:schemeClr val="tx1"/>
              </a:solidFill>
              <a:effectLst/>
              <a:latin typeface="+mn-lt"/>
            </a:rPr>
            <a:t>..“(commission v france)  c.cilj </a:t>
          </a:r>
          <a:r>
            <a:rPr lang="sr-Latn-ME" sz="1400" b="1" dirty="0" smtClean="0">
              <a:solidFill>
                <a:schemeClr val="tx1"/>
              </a:solidFill>
              <a:effectLst/>
              <a:latin typeface="+mn-lt"/>
            </a:rPr>
            <a:t>demonstracije nije bio restrikcija prevoza tačno utvrđene robe od utvrđenog izvora </a:t>
          </a:r>
          <a:r>
            <a:rPr lang="sr-Latn-ME" sz="1400" b="0" dirty="0" smtClean="0">
              <a:solidFill>
                <a:schemeClr val="tx1"/>
              </a:solidFill>
              <a:effectLst/>
              <a:latin typeface="+mn-lt"/>
            </a:rPr>
            <a:t>(za razliku od commission v france) </a:t>
          </a:r>
          <a:r>
            <a:rPr lang="sr-Latn-ME" sz="1400" b="1" dirty="0" smtClean="0">
              <a:solidFill>
                <a:schemeClr val="tx1"/>
              </a:solidFill>
              <a:effectLst/>
              <a:latin typeface="+mn-lt"/>
            </a:rPr>
            <a:t>d.sve administrativne vlasti su preuzele sve potrebne mjere da bi se blagovremeno aktivirali alternativni putevi</a:t>
          </a:r>
          <a:r>
            <a:rPr lang="sr-Latn-ME" sz="1400" b="0" dirty="0" smtClean="0">
              <a:solidFill>
                <a:schemeClr val="tx1"/>
              </a:solidFill>
              <a:effectLst/>
              <a:latin typeface="+mn-lt"/>
            </a:rPr>
            <a:t>, e. Države članice – nacionalni sudovi, </a:t>
          </a:r>
          <a:r>
            <a:rPr lang="sr-Latn-ME" sz="1400" b="1" dirty="0" smtClean="0">
              <a:solidFill>
                <a:schemeClr val="tx1"/>
              </a:solidFill>
              <a:effectLst/>
              <a:latin typeface="+mn-lt"/>
            </a:rPr>
            <a:t> imaju diskreciono pravo da zaključuju da bi zabrana demonstracija konstituisala nedozvoljenu interferenciju na osnovna prava demonstratora. </a:t>
          </a:r>
        </a:p>
      </dgm:t>
    </dgm:pt>
    <dgm:pt modelId="{50A9F1B1-229E-446E-8469-57C3A217BE11}" type="parTrans" cxnId="{253C3408-6E52-4E05-85EA-D9F37109B483}">
      <dgm:prSet/>
      <dgm:spPr/>
      <dgm:t>
        <a:bodyPr/>
        <a:lstStyle/>
        <a:p>
          <a:endParaRPr lang="en-US"/>
        </a:p>
      </dgm:t>
    </dgm:pt>
    <dgm:pt modelId="{4C91D4F7-74D5-4AC9-A8F6-795CE6A3C97D}" type="sibTrans" cxnId="{253C3408-6E52-4E05-85EA-D9F37109B483}">
      <dgm:prSet/>
      <dgm:spPr/>
      <dgm:t>
        <a:bodyPr/>
        <a:lstStyle/>
        <a:p>
          <a:endParaRPr lang="en-US"/>
        </a:p>
      </dgm:t>
    </dgm:pt>
    <dgm:pt modelId="{D1750B9F-6D4E-49A4-AEA9-77071C212097}" type="pres">
      <dgm:prSet presAssocID="{9EAB60A9-A96C-4B37-BC6C-D84E1286CF07}" presName="Name0" presStyleCnt="0">
        <dgm:presLayoutVars>
          <dgm:chMax val="7"/>
          <dgm:chPref val="7"/>
          <dgm:dir/>
        </dgm:presLayoutVars>
      </dgm:prSet>
      <dgm:spPr/>
      <dgm:t>
        <a:bodyPr/>
        <a:lstStyle/>
        <a:p>
          <a:endParaRPr lang="en-US"/>
        </a:p>
      </dgm:t>
    </dgm:pt>
    <dgm:pt modelId="{63A1BB9B-43F9-43C7-B76B-BC708AE67AB7}" type="pres">
      <dgm:prSet presAssocID="{9EAB60A9-A96C-4B37-BC6C-D84E1286CF07}" presName="Name1" presStyleCnt="0"/>
      <dgm:spPr/>
    </dgm:pt>
    <dgm:pt modelId="{EF4E4D6F-DFBC-4A68-92B4-300EA3ACFEBE}" type="pres">
      <dgm:prSet presAssocID="{9EAB60A9-A96C-4B37-BC6C-D84E1286CF07}" presName="cycle" presStyleCnt="0"/>
      <dgm:spPr/>
    </dgm:pt>
    <dgm:pt modelId="{91E25DAD-14E3-4B61-9D51-84A6AF415938}" type="pres">
      <dgm:prSet presAssocID="{9EAB60A9-A96C-4B37-BC6C-D84E1286CF07}" presName="srcNode" presStyleLbl="node1" presStyleIdx="0" presStyleCnt="5"/>
      <dgm:spPr/>
    </dgm:pt>
    <dgm:pt modelId="{E11FBE03-8D96-4319-8E03-118A74A3A5A2}" type="pres">
      <dgm:prSet presAssocID="{9EAB60A9-A96C-4B37-BC6C-D84E1286CF07}" presName="conn" presStyleLbl="parChTrans1D2" presStyleIdx="0" presStyleCnt="1"/>
      <dgm:spPr/>
      <dgm:t>
        <a:bodyPr/>
        <a:lstStyle/>
        <a:p>
          <a:endParaRPr lang="en-US"/>
        </a:p>
      </dgm:t>
    </dgm:pt>
    <dgm:pt modelId="{EB8E3B2C-EECE-4C98-B0A7-D453191B68F0}" type="pres">
      <dgm:prSet presAssocID="{9EAB60A9-A96C-4B37-BC6C-D84E1286CF07}" presName="extraNode" presStyleLbl="node1" presStyleIdx="0" presStyleCnt="5"/>
      <dgm:spPr/>
    </dgm:pt>
    <dgm:pt modelId="{6D27F275-CCB3-4A8E-A332-9400D45617EC}" type="pres">
      <dgm:prSet presAssocID="{9EAB60A9-A96C-4B37-BC6C-D84E1286CF07}" presName="dstNode" presStyleLbl="node1" presStyleIdx="0" presStyleCnt="5"/>
      <dgm:spPr/>
    </dgm:pt>
    <dgm:pt modelId="{0AC8C4E0-FCA3-460A-87D7-243FDD22B02C}" type="pres">
      <dgm:prSet presAssocID="{801DF265-7A76-4996-8E25-9B50289EDCB3}" presName="text_1" presStyleLbl="node1" presStyleIdx="0" presStyleCnt="5" custScaleY="103031" custLinFactNeighborX="-283" custLinFactNeighborY="-6368">
        <dgm:presLayoutVars>
          <dgm:bulletEnabled val="1"/>
        </dgm:presLayoutVars>
      </dgm:prSet>
      <dgm:spPr/>
      <dgm:t>
        <a:bodyPr/>
        <a:lstStyle/>
        <a:p>
          <a:endParaRPr lang="en-US"/>
        </a:p>
      </dgm:t>
    </dgm:pt>
    <dgm:pt modelId="{AD17FFAE-EBC4-4936-8F38-72AF030A5D67}" type="pres">
      <dgm:prSet presAssocID="{801DF265-7A76-4996-8E25-9B50289EDCB3}" presName="accent_1" presStyleCnt="0"/>
      <dgm:spPr/>
    </dgm:pt>
    <dgm:pt modelId="{D5371005-CAA9-4882-978A-901C0F47A587}" type="pres">
      <dgm:prSet presAssocID="{801DF265-7A76-4996-8E25-9B50289EDCB3}" presName="accentRepeatNode" presStyleLbl="solidFgAcc1" presStyleIdx="0" presStyleCnt="5"/>
      <dgm:spPr/>
    </dgm:pt>
    <dgm:pt modelId="{3BFC3A55-9BD3-4D14-BD69-ECE5E7374236}" type="pres">
      <dgm:prSet presAssocID="{547CECAA-6F44-4922-94C6-5D943E6C426F}" presName="text_2" presStyleLbl="node1" presStyleIdx="1" presStyleCnt="5" custLinFactNeighborX="-150" custLinFactNeighborY="-45699">
        <dgm:presLayoutVars>
          <dgm:bulletEnabled val="1"/>
        </dgm:presLayoutVars>
      </dgm:prSet>
      <dgm:spPr/>
      <dgm:t>
        <a:bodyPr/>
        <a:lstStyle/>
        <a:p>
          <a:endParaRPr lang="en-US"/>
        </a:p>
      </dgm:t>
    </dgm:pt>
    <dgm:pt modelId="{B4D684F2-2297-430D-9698-AEE8AB340DAE}" type="pres">
      <dgm:prSet presAssocID="{547CECAA-6F44-4922-94C6-5D943E6C426F}" presName="accent_2" presStyleCnt="0"/>
      <dgm:spPr/>
    </dgm:pt>
    <dgm:pt modelId="{327255F2-4268-4665-8713-B5677939F239}" type="pres">
      <dgm:prSet presAssocID="{547CECAA-6F44-4922-94C6-5D943E6C426F}" presName="accentRepeatNode" presStyleLbl="solidFgAcc1" presStyleIdx="1" presStyleCnt="5"/>
      <dgm:spPr/>
    </dgm:pt>
    <dgm:pt modelId="{6B90D7BD-734D-4688-90EC-F3824443640F}" type="pres">
      <dgm:prSet presAssocID="{7C69EF9B-D561-425C-B838-195E8ADD4C48}" presName="text_3" presStyleLbl="node1" presStyleIdx="2" presStyleCnt="5" custLinFactNeighborX="702" custLinFactNeighborY="-79317">
        <dgm:presLayoutVars>
          <dgm:bulletEnabled val="1"/>
        </dgm:presLayoutVars>
      </dgm:prSet>
      <dgm:spPr/>
      <dgm:t>
        <a:bodyPr/>
        <a:lstStyle/>
        <a:p>
          <a:endParaRPr lang="en-US"/>
        </a:p>
      </dgm:t>
    </dgm:pt>
    <dgm:pt modelId="{91314C24-E63A-41E4-8F03-FAF3E561E3A5}" type="pres">
      <dgm:prSet presAssocID="{7C69EF9B-D561-425C-B838-195E8ADD4C48}" presName="accent_3" presStyleCnt="0"/>
      <dgm:spPr/>
    </dgm:pt>
    <dgm:pt modelId="{7AFC6B68-AE99-4957-AA79-2A2B8EB709BC}" type="pres">
      <dgm:prSet presAssocID="{7C69EF9B-D561-425C-B838-195E8ADD4C48}" presName="accentRepeatNode" presStyleLbl="solidFgAcc1" presStyleIdx="2" presStyleCnt="5"/>
      <dgm:spPr/>
    </dgm:pt>
    <dgm:pt modelId="{C0B8B4C3-DB97-46CB-B444-436E73B42A3C}" type="pres">
      <dgm:prSet presAssocID="{7ECF0668-A745-4020-9F51-C5DAD73042A6}" presName="text_4" presStyleLbl="node1" presStyleIdx="3" presStyleCnt="5" custScaleY="104688" custLinFactY="-10591" custLinFactNeighborX="693" custLinFactNeighborY="-100000">
        <dgm:presLayoutVars>
          <dgm:bulletEnabled val="1"/>
        </dgm:presLayoutVars>
      </dgm:prSet>
      <dgm:spPr/>
      <dgm:t>
        <a:bodyPr/>
        <a:lstStyle/>
        <a:p>
          <a:endParaRPr lang="en-US"/>
        </a:p>
      </dgm:t>
    </dgm:pt>
    <dgm:pt modelId="{D6772F21-C0E5-47A4-9323-457EB95CD17D}" type="pres">
      <dgm:prSet presAssocID="{7ECF0668-A745-4020-9F51-C5DAD73042A6}" presName="accent_4" presStyleCnt="0"/>
      <dgm:spPr/>
    </dgm:pt>
    <dgm:pt modelId="{655E5B67-5B0B-4885-9477-B1178D529957}" type="pres">
      <dgm:prSet presAssocID="{7ECF0668-A745-4020-9F51-C5DAD73042A6}" presName="accentRepeatNode" presStyleLbl="solidFgAcc1" presStyleIdx="3" presStyleCnt="5"/>
      <dgm:spPr/>
    </dgm:pt>
    <dgm:pt modelId="{496516BF-E059-4036-8963-2B2CDA5537A5}" type="pres">
      <dgm:prSet presAssocID="{EAB7A3ED-D569-4C43-942D-1AB95C1592D1}" presName="text_5" presStyleLbl="node1" presStyleIdx="4" presStyleCnt="5" custScaleY="295908" custLinFactNeighborX="-283" custLinFactNeighborY="-48598">
        <dgm:presLayoutVars>
          <dgm:bulletEnabled val="1"/>
        </dgm:presLayoutVars>
      </dgm:prSet>
      <dgm:spPr/>
      <dgm:t>
        <a:bodyPr/>
        <a:lstStyle/>
        <a:p>
          <a:endParaRPr lang="en-US"/>
        </a:p>
      </dgm:t>
    </dgm:pt>
    <dgm:pt modelId="{09C28296-B1CC-4839-A939-06636A9CF246}" type="pres">
      <dgm:prSet presAssocID="{EAB7A3ED-D569-4C43-942D-1AB95C1592D1}" presName="accent_5" presStyleCnt="0"/>
      <dgm:spPr/>
    </dgm:pt>
    <dgm:pt modelId="{15301114-3704-4F07-89C9-78948C951BC8}" type="pres">
      <dgm:prSet presAssocID="{EAB7A3ED-D569-4C43-942D-1AB95C1592D1}" presName="accentRepeatNode" presStyleLbl="solidFgAcc1" presStyleIdx="4" presStyleCnt="5"/>
      <dgm:spPr/>
    </dgm:pt>
  </dgm:ptLst>
  <dgm:cxnLst>
    <dgm:cxn modelId="{46BE8498-AC56-4C30-8FA7-2F30EC9A1ED4}" type="presOf" srcId="{7ECF0668-A745-4020-9F51-C5DAD73042A6}" destId="{C0B8B4C3-DB97-46CB-B444-436E73B42A3C}" srcOrd="0" destOrd="0" presId="urn:microsoft.com/office/officeart/2008/layout/VerticalCurvedList"/>
    <dgm:cxn modelId="{46EB695E-91E0-4972-9381-C07E12278C8C}" type="presOf" srcId="{EAB7A3ED-D569-4C43-942D-1AB95C1592D1}" destId="{496516BF-E059-4036-8963-2B2CDA5537A5}" srcOrd="0" destOrd="0" presId="urn:microsoft.com/office/officeart/2008/layout/VerticalCurvedList"/>
    <dgm:cxn modelId="{6D8C612B-6FD1-402B-9D61-B977506FD33A}" srcId="{9EAB60A9-A96C-4B37-BC6C-D84E1286CF07}" destId="{547CECAA-6F44-4922-94C6-5D943E6C426F}" srcOrd="1" destOrd="0" parTransId="{6FAA4385-7F10-4217-9B95-334F49B0B5C1}" sibTransId="{BE6A276E-8E45-4D94-A972-94DB8F765958}"/>
    <dgm:cxn modelId="{0143C7EB-08B4-4430-A552-462F6EF8D643}" type="presOf" srcId="{D3FCD0AA-38E3-4999-B7BF-D0449212BD01}" destId="{E11FBE03-8D96-4319-8E03-118A74A3A5A2}" srcOrd="0" destOrd="0" presId="urn:microsoft.com/office/officeart/2008/layout/VerticalCurvedList"/>
    <dgm:cxn modelId="{20DFC49E-4B4C-4347-9090-994B99E58C6F}" srcId="{9EAB60A9-A96C-4B37-BC6C-D84E1286CF07}" destId="{7ECF0668-A745-4020-9F51-C5DAD73042A6}" srcOrd="3" destOrd="0" parTransId="{7AA34570-3881-46A8-BD6D-7202CA7F9470}" sibTransId="{12C9CC8C-192B-4719-A54F-7B09857C3C00}"/>
    <dgm:cxn modelId="{740FD99C-95C1-484C-921E-C051F7510AA9}" srcId="{9EAB60A9-A96C-4B37-BC6C-D84E1286CF07}" destId="{801DF265-7A76-4996-8E25-9B50289EDCB3}" srcOrd="0" destOrd="0" parTransId="{FD7744B0-6B61-4CEB-886C-1F440CABF8C0}" sibTransId="{D3FCD0AA-38E3-4999-B7BF-D0449212BD01}"/>
    <dgm:cxn modelId="{333A2BEA-8B0F-4015-A89E-5B688E900C24}" srcId="{9EAB60A9-A96C-4B37-BC6C-D84E1286CF07}" destId="{7C69EF9B-D561-425C-B838-195E8ADD4C48}" srcOrd="2" destOrd="0" parTransId="{6533AC88-4D7D-45E9-BEE5-FB48DA26A109}" sibTransId="{7176B00D-B45C-42AE-929F-8D2A35591B93}"/>
    <dgm:cxn modelId="{253C3408-6E52-4E05-85EA-D9F37109B483}" srcId="{9EAB60A9-A96C-4B37-BC6C-D84E1286CF07}" destId="{EAB7A3ED-D569-4C43-942D-1AB95C1592D1}" srcOrd="4" destOrd="0" parTransId="{50A9F1B1-229E-446E-8469-57C3A217BE11}" sibTransId="{4C91D4F7-74D5-4AC9-A8F6-795CE6A3C97D}"/>
    <dgm:cxn modelId="{DE4A8DC1-F153-45E2-BC70-B7E2087AE961}" type="presOf" srcId="{801DF265-7A76-4996-8E25-9B50289EDCB3}" destId="{0AC8C4E0-FCA3-460A-87D7-243FDD22B02C}" srcOrd="0" destOrd="0" presId="urn:microsoft.com/office/officeart/2008/layout/VerticalCurvedList"/>
    <dgm:cxn modelId="{77464337-42C9-440B-AD69-EF662C513EBB}" type="presOf" srcId="{7C69EF9B-D561-425C-B838-195E8ADD4C48}" destId="{6B90D7BD-734D-4688-90EC-F3824443640F}" srcOrd="0" destOrd="0" presId="urn:microsoft.com/office/officeart/2008/layout/VerticalCurvedList"/>
    <dgm:cxn modelId="{676A251A-3B4D-459B-9B4E-84F26DCDDFEA}" type="presOf" srcId="{9EAB60A9-A96C-4B37-BC6C-D84E1286CF07}" destId="{D1750B9F-6D4E-49A4-AEA9-77071C212097}" srcOrd="0" destOrd="0" presId="urn:microsoft.com/office/officeart/2008/layout/VerticalCurvedList"/>
    <dgm:cxn modelId="{822E60B2-4E0C-4107-8328-17825C61219F}" type="presOf" srcId="{547CECAA-6F44-4922-94C6-5D943E6C426F}" destId="{3BFC3A55-9BD3-4D14-BD69-ECE5E7374236}" srcOrd="0" destOrd="0" presId="urn:microsoft.com/office/officeart/2008/layout/VerticalCurvedList"/>
    <dgm:cxn modelId="{5D3270BC-E896-4B0A-A07E-993E7E55A8F1}" type="presParOf" srcId="{D1750B9F-6D4E-49A4-AEA9-77071C212097}" destId="{63A1BB9B-43F9-43C7-B76B-BC708AE67AB7}" srcOrd="0" destOrd="0" presId="urn:microsoft.com/office/officeart/2008/layout/VerticalCurvedList"/>
    <dgm:cxn modelId="{AA606081-1CC4-4776-9054-3B7904DF312F}" type="presParOf" srcId="{63A1BB9B-43F9-43C7-B76B-BC708AE67AB7}" destId="{EF4E4D6F-DFBC-4A68-92B4-300EA3ACFEBE}" srcOrd="0" destOrd="0" presId="urn:microsoft.com/office/officeart/2008/layout/VerticalCurvedList"/>
    <dgm:cxn modelId="{2A35D32B-8EEC-4652-8CB4-5A184754DE52}" type="presParOf" srcId="{EF4E4D6F-DFBC-4A68-92B4-300EA3ACFEBE}" destId="{91E25DAD-14E3-4B61-9D51-84A6AF415938}" srcOrd="0" destOrd="0" presId="urn:microsoft.com/office/officeart/2008/layout/VerticalCurvedList"/>
    <dgm:cxn modelId="{74578567-8784-4156-A5B2-DD3EA7718FCE}" type="presParOf" srcId="{EF4E4D6F-DFBC-4A68-92B4-300EA3ACFEBE}" destId="{E11FBE03-8D96-4319-8E03-118A74A3A5A2}" srcOrd="1" destOrd="0" presId="urn:microsoft.com/office/officeart/2008/layout/VerticalCurvedList"/>
    <dgm:cxn modelId="{CF968914-8A86-43E2-B6CD-53178609E80B}" type="presParOf" srcId="{EF4E4D6F-DFBC-4A68-92B4-300EA3ACFEBE}" destId="{EB8E3B2C-EECE-4C98-B0A7-D453191B68F0}" srcOrd="2" destOrd="0" presId="urn:microsoft.com/office/officeart/2008/layout/VerticalCurvedList"/>
    <dgm:cxn modelId="{15391D8E-9348-4120-929A-346050C256F0}" type="presParOf" srcId="{EF4E4D6F-DFBC-4A68-92B4-300EA3ACFEBE}" destId="{6D27F275-CCB3-4A8E-A332-9400D45617EC}" srcOrd="3" destOrd="0" presId="urn:microsoft.com/office/officeart/2008/layout/VerticalCurvedList"/>
    <dgm:cxn modelId="{6F8AB074-CB59-4224-BB07-6315384B97CE}" type="presParOf" srcId="{63A1BB9B-43F9-43C7-B76B-BC708AE67AB7}" destId="{0AC8C4E0-FCA3-460A-87D7-243FDD22B02C}" srcOrd="1" destOrd="0" presId="urn:microsoft.com/office/officeart/2008/layout/VerticalCurvedList"/>
    <dgm:cxn modelId="{C1359279-059E-4B79-AEF6-2A9899C3D15D}" type="presParOf" srcId="{63A1BB9B-43F9-43C7-B76B-BC708AE67AB7}" destId="{AD17FFAE-EBC4-4936-8F38-72AF030A5D67}" srcOrd="2" destOrd="0" presId="urn:microsoft.com/office/officeart/2008/layout/VerticalCurvedList"/>
    <dgm:cxn modelId="{71A84933-4EB1-4C41-B15B-D5BF78D3F6C6}" type="presParOf" srcId="{AD17FFAE-EBC4-4936-8F38-72AF030A5D67}" destId="{D5371005-CAA9-4882-978A-901C0F47A587}" srcOrd="0" destOrd="0" presId="urn:microsoft.com/office/officeart/2008/layout/VerticalCurvedList"/>
    <dgm:cxn modelId="{1E1FD22D-5BE3-4C3B-9704-D640960849D7}" type="presParOf" srcId="{63A1BB9B-43F9-43C7-B76B-BC708AE67AB7}" destId="{3BFC3A55-9BD3-4D14-BD69-ECE5E7374236}" srcOrd="3" destOrd="0" presId="urn:microsoft.com/office/officeart/2008/layout/VerticalCurvedList"/>
    <dgm:cxn modelId="{648E9FD5-EEF8-4D05-85FA-3527574F3C1F}" type="presParOf" srcId="{63A1BB9B-43F9-43C7-B76B-BC708AE67AB7}" destId="{B4D684F2-2297-430D-9698-AEE8AB340DAE}" srcOrd="4" destOrd="0" presId="urn:microsoft.com/office/officeart/2008/layout/VerticalCurvedList"/>
    <dgm:cxn modelId="{8B668E0B-0F1C-4A58-B22E-8120CFBFF692}" type="presParOf" srcId="{B4D684F2-2297-430D-9698-AEE8AB340DAE}" destId="{327255F2-4268-4665-8713-B5677939F239}" srcOrd="0" destOrd="0" presId="urn:microsoft.com/office/officeart/2008/layout/VerticalCurvedList"/>
    <dgm:cxn modelId="{328FCC25-8620-4CB1-863C-E8E6F72A075F}" type="presParOf" srcId="{63A1BB9B-43F9-43C7-B76B-BC708AE67AB7}" destId="{6B90D7BD-734D-4688-90EC-F3824443640F}" srcOrd="5" destOrd="0" presId="urn:microsoft.com/office/officeart/2008/layout/VerticalCurvedList"/>
    <dgm:cxn modelId="{420C6E2A-340F-442F-B169-29AC30C36937}" type="presParOf" srcId="{63A1BB9B-43F9-43C7-B76B-BC708AE67AB7}" destId="{91314C24-E63A-41E4-8F03-FAF3E561E3A5}" srcOrd="6" destOrd="0" presId="urn:microsoft.com/office/officeart/2008/layout/VerticalCurvedList"/>
    <dgm:cxn modelId="{5B079D08-2BEC-4B97-A844-FE9BEC5DFFC6}" type="presParOf" srcId="{91314C24-E63A-41E4-8F03-FAF3E561E3A5}" destId="{7AFC6B68-AE99-4957-AA79-2A2B8EB709BC}" srcOrd="0" destOrd="0" presId="urn:microsoft.com/office/officeart/2008/layout/VerticalCurvedList"/>
    <dgm:cxn modelId="{D07DA082-8DE8-461E-B24A-470DEF8C07CA}" type="presParOf" srcId="{63A1BB9B-43F9-43C7-B76B-BC708AE67AB7}" destId="{C0B8B4C3-DB97-46CB-B444-436E73B42A3C}" srcOrd="7" destOrd="0" presId="urn:microsoft.com/office/officeart/2008/layout/VerticalCurvedList"/>
    <dgm:cxn modelId="{2F369106-12B7-4DC1-9696-E8CB1BE42BD8}" type="presParOf" srcId="{63A1BB9B-43F9-43C7-B76B-BC708AE67AB7}" destId="{D6772F21-C0E5-47A4-9323-457EB95CD17D}" srcOrd="8" destOrd="0" presId="urn:microsoft.com/office/officeart/2008/layout/VerticalCurvedList"/>
    <dgm:cxn modelId="{FD8408C7-D220-437A-AB4B-7BD9FCABB211}" type="presParOf" srcId="{D6772F21-C0E5-47A4-9323-457EB95CD17D}" destId="{655E5B67-5B0B-4885-9477-B1178D529957}" srcOrd="0" destOrd="0" presId="urn:microsoft.com/office/officeart/2008/layout/VerticalCurvedList"/>
    <dgm:cxn modelId="{75376B44-5B59-4887-9ED0-52E7A36EDEC2}" type="presParOf" srcId="{63A1BB9B-43F9-43C7-B76B-BC708AE67AB7}" destId="{496516BF-E059-4036-8963-2B2CDA5537A5}" srcOrd="9" destOrd="0" presId="urn:microsoft.com/office/officeart/2008/layout/VerticalCurvedList"/>
    <dgm:cxn modelId="{74C2EB9F-A6F9-4D85-B9D3-7662CE643A43}" type="presParOf" srcId="{63A1BB9B-43F9-43C7-B76B-BC708AE67AB7}" destId="{09C28296-B1CC-4839-A939-06636A9CF246}" srcOrd="10" destOrd="0" presId="urn:microsoft.com/office/officeart/2008/layout/VerticalCurvedList"/>
    <dgm:cxn modelId="{6067593C-9C95-40C5-84C0-9A2DE59D4C71}" type="presParOf" srcId="{09C28296-B1CC-4839-A939-06636A9CF246}" destId="{15301114-3704-4F07-89C9-78948C951BC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A3988A-7C83-42FA-AAAF-80A56EC07687}"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C0A40772-0D9C-4E77-A090-36C417C47AE2}">
      <dgm:prSet phldrT="[Text]" custT="1"/>
      <dgm:spPr/>
      <dgm:t>
        <a:bodyPr/>
        <a:lstStyle/>
        <a:p>
          <a:r>
            <a:rPr lang="sr-Latn-ME" sz="1200" dirty="0" smtClean="0"/>
            <a:t>Član 6 UEU</a:t>
          </a:r>
          <a:endParaRPr lang="en-US" sz="1200" dirty="0"/>
        </a:p>
      </dgm:t>
    </dgm:pt>
    <dgm:pt modelId="{6F1A1FF7-0777-4BFB-9BB7-EC9588163A65}" type="parTrans" cxnId="{FEF72F0C-ED63-4B52-9745-FC4EF445B56D}">
      <dgm:prSet/>
      <dgm:spPr/>
      <dgm:t>
        <a:bodyPr/>
        <a:lstStyle/>
        <a:p>
          <a:endParaRPr lang="en-US"/>
        </a:p>
      </dgm:t>
    </dgm:pt>
    <dgm:pt modelId="{52C20252-E9D4-46D4-82BB-063CA792F5B8}" type="sibTrans" cxnId="{FEF72F0C-ED63-4B52-9745-FC4EF445B56D}">
      <dgm:prSet/>
      <dgm:spPr/>
      <dgm:t>
        <a:bodyPr/>
        <a:lstStyle/>
        <a:p>
          <a:endParaRPr lang="en-US"/>
        </a:p>
      </dgm:t>
    </dgm:pt>
    <dgm:pt modelId="{7AF48BEC-C6DE-4D88-9696-444FCD2DF2A6}">
      <dgm:prSet phldrT="[Text]" custT="1"/>
      <dgm:spPr/>
      <dgm:t>
        <a:bodyPr/>
        <a:lstStyle/>
        <a:p>
          <a:r>
            <a:rPr lang="sr-Latn-ME" sz="1200" dirty="0" smtClean="0"/>
            <a:t>Povelja je iste pravne vrijednosti sa Ugovorom </a:t>
          </a:r>
          <a:endParaRPr lang="en-US" sz="1200" dirty="0"/>
        </a:p>
      </dgm:t>
    </dgm:pt>
    <dgm:pt modelId="{1047A2A7-1341-46CE-8EC1-DC75085C3598}" type="parTrans" cxnId="{A5A33D2E-BF36-49DD-8356-C0CE828D4DFC}">
      <dgm:prSet/>
      <dgm:spPr/>
      <dgm:t>
        <a:bodyPr/>
        <a:lstStyle/>
        <a:p>
          <a:endParaRPr lang="en-US"/>
        </a:p>
      </dgm:t>
    </dgm:pt>
    <dgm:pt modelId="{44FCEB22-080F-4A23-BEF6-F9A85D50AB9F}" type="sibTrans" cxnId="{A5A33D2E-BF36-49DD-8356-C0CE828D4DFC}">
      <dgm:prSet/>
      <dgm:spPr/>
      <dgm:t>
        <a:bodyPr/>
        <a:lstStyle/>
        <a:p>
          <a:endParaRPr lang="en-US"/>
        </a:p>
      </dgm:t>
    </dgm:pt>
    <dgm:pt modelId="{5B1E481C-0A58-4694-A6D0-BD92036D98BC}">
      <dgm:prSet phldrT="[Text]" custT="1"/>
      <dgm:spPr/>
      <dgm:t>
        <a:bodyPr/>
        <a:lstStyle/>
        <a:p>
          <a:r>
            <a:rPr lang="sr-Latn-ME" sz="1200" dirty="0" smtClean="0"/>
            <a:t>EU će pristupiti Ekonvenciji </a:t>
          </a:r>
        </a:p>
        <a:p>
          <a:r>
            <a:rPr lang="sr-Latn-ME" sz="1200" dirty="0" smtClean="0"/>
            <a:t>Osnovna prava, garantovana Ekonvencijom, i osnovne slobode –predstavljaju osnovne principe prava EU </a:t>
          </a:r>
          <a:endParaRPr lang="en-US" sz="1200" dirty="0"/>
        </a:p>
      </dgm:t>
    </dgm:pt>
    <dgm:pt modelId="{447C8F52-C688-4038-B3FB-AD77F8D8AFAE}" type="parTrans" cxnId="{DA61AEA0-046E-40DA-9B76-DAC414DDFFBE}">
      <dgm:prSet/>
      <dgm:spPr/>
      <dgm:t>
        <a:bodyPr/>
        <a:lstStyle/>
        <a:p>
          <a:endParaRPr lang="en-US"/>
        </a:p>
      </dgm:t>
    </dgm:pt>
    <dgm:pt modelId="{4D1A619D-BB76-40DD-AD47-7417268A5324}" type="sibTrans" cxnId="{DA61AEA0-046E-40DA-9B76-DAC414DDFFBE}">
      <dgm:prSet/>
      <dgm:spPr/>
      <dgm:t>
        <a:bodyPr/>
        <a:lstStyle/>
        <a:p>
          <a:endParaRPr lang="en-US"/>
        </a:p>
      </dgm:t>
    </dgm:pt>
    <dgm:pt modelId="{5245886E-0AC5-465B-9335-D7C588847E8A}">
      <dgm:prSet phldrT="[Text]" custT="1"/>
      <dgm:spPr/>
      <dgm:t>
        <a:bodyPr/>
        <a:lstStyle/>
        <a:p>
          <a:r>
            <a:rPr lang="sr-Latn-ME" sz="1200" dirty="0" smtClean="0"/>
            <a:t>Kolizija fundamentalnih prava i fundamental sloboda </a:t>
          </a:r>
          <a:endParaRPr lang="en-US" sz="1200" dirty="0"/>
        </a:p>
      </dgm:t>
    </dgm:pt>
    <dgm:pt modelId="{C29E008B-5716-46E6-A9C0-B5FDC0C61216}" type="parTrans" cxnId="{F25FB573-0E5F-4EC9-8416-51C16EA0FED5}">
      <dgm:prSet/>
      <dgm:spPr/>
      <dgm:t>
        <a:bodyPr/>
        <a:lstStyle/>
        <a:p>
          <a:endParaRPr lang="en-US"/>
        </a:p>
      </dgm:t>
    </dgm:pt>
    <dgm:pt modelId="{CA5D986C-F032-4FB5-8684-9AA42E700684}" type="sibTrans" cxnId="{F25FB573-0E5F-4EC9-8416-51C16EA0FED5}">
      <dgm:prSet/>
      <dgm:spPr/>
      <dgm:t>
        <a:bodyPr/>
        <a:lstStyle/>
        <a:p>
          <a:endParaRPr lang="en-US"/>
        </a:p>
      </dgm:t>
    </dgm:pt>
    <dgm:pt modelId="{6B6AB49A-BC5B-4492-811C-A830782F3098}">
      <dgm:prSet phldrT="[Text]" custT="1"/>
      <dgm:spPr/>
      <dgm:t>
        <a:bodyPr/>
        <a:lstStyle/>
        <a:p>
          <a:r>
            <a:rPr lang="sr-Latn-ME" sz="1200" dirty="0" smtClean="0"/>
            <a:t>Sudijska metodologija</a:t>
          </a:r>
          <a:endParaRPr lang="en-US" sz="1200" dirty="0"/>
        </a:p>
      </dgm:t>
    </dgm:pt>
    <dgm:pt modelId="{DCBA1097-AB4E-48D2-AEFD-4CC7A3D34223}" type="parTrans" cxnId="{F65D0C5D-230F-4274-908D-5954DA506FDF}">
      <dgm:prSet/>
      <dgm:spPr/>
      <dgm:t>
        <a:bodyPr/>
        <a:lstStyle/>
        <a:p>
          <a:endParaRPr lang="en-US"/>
        </a:p>
      </dgm:t>
    </dgm:pt>
    <dgm:pt modelId="{8CD90BBC-6F8B-4A3B-B5E1-EF3672692B12}" type="sibTrans" cxnId="{F65D0C5D-230F-4274-908D-5954DA506FDF}">
      <dgm:prSet/>
      <dgm:spPr/>
      <dgm:t>
        <a:bodyPr/>
        <a:lstStyle/>
        <a:p>
          <a:endParaRPr lang="en-US"/>
        </a:p>
      </dgm:t>
    </dgm:pt>
    <dgm:pt modelId="{290BEF52-AD3C-4170-9621-1C686542D1D3}">
      <dgm:prSet phldrT="[Text]" custT="1"/>
      <dgm:spPr/>
      <dgm:t>
        <a:bodyPr/>
        <a:lstStyle/>
        <a:p>
          <a:r>
            <a:rPr lang="sr-Latn-ME" sz="1200" b="0" dirty="0" smtClean="0"/>
            <a:t>+ Balansiranje konfliktnih interesa u EU (ESP)</a:t>
          </a:r>
        </a:p>
        <a:p>
          <a:r>
            <a:rPr lang="sr-Latn-ME" sz="1200" b="0" dirty="0" smtClean="0"/>
            <a:t>               - Balansiranje osnovnih prava sa osnovnim slobodama Ugovora </a:t>
          </a:r>
        </a:p>
        <a:p>
          <a:r>
            <a:rPr lang="sr-Latn-ME" sz="1200" b="0" dirty="0" smtClean="0"/>
            <a:t>               - Pristup ESLJP osnovnim pravima i javnim interesima</a:t>
          </a:r>
        </a:p>
        <a:p>
          <a:endParaRPr lang="en-US" sz="1200" b="0" dirty="0"/>
        </a:p>
      </dgm:t>
    </dgm:pt>
    <dgm:pt modelId="{A7D8D7CA-E40A-4010-BCDA-18E630419265}" type="parTrans" cxnId="{E653F679-17DD-41B1-A2FF-AC0AC77591CF}">
      <dgm:prSet/>
      <dgm:spPr/>
      <dgm:t>
        <a:bodyPr/>
        <a:lstStyle/>
        <a:p>
          <a:endParaRPr lang="en-US"/>
        </a:p>
      </dgm:t>
    </dgm:pt>
    <dgm:pt modelId="{96B88310-8161-4E60-8664-F27F40BFA687}" type="sibTrans" cxnId="{E653F679-17DD-41B1-A2FF-AC0AC77591CF}">
      <dgm:prSet/>
      <dgm:spPr/>
      <dgm:t>
        <a:bodyPr/>
        <a:lstStyle/>
        <a:p>
          <a:endParaRPr lang="en-US"/>
        </a:p>
      </dgm:t>
    </dgm:pt>
    <dgm:pt modelId="{14885C70-685D-493C-B591-A417B1A10F92}" type="pres">
      <dgm:prSet presAssocID="{45A3988A-7C83-42FA-AAAF-80A56EC07687}" presName="Name0" presStyleCnt="0">
        <dgm:presLayoutVars>
          <dgm:dir/>
        </dgm:presLayoutVars>
      </dgm:prSet>
      <dgm:spPr/>
      <dgm:t>
        <a:bodyPr/>
        <a:lstStyle/>
        <a:p>
          <a:endParaRPr lang="en-US"/>
        </a:p>
      </dgm:t>
    </dgm:pt>
    <dgm:pt modelId="{263AA2EE-2856-4886-B0C5-F00874848233}" type="pres">
      <dgm:prSet presAssocID="{C0A40772-0D9C-4E77-A090-36C417C47AE2}" presName="withChildren" presStyleCnt="0"/>
      <dgm:spPr/>
    </dgm:pt>
    <dgm:pt modelId="{3005757A-D3F4-4E2D-B03A-8C6C095CD639}" type="pres">
      <dgm:prSet presAssocID="{C0A40772-0D9C-4E77-A090-36C417C47AE2}" presName="bigCircle" presStyleLbl="vennNode1" presStyleIdx="0" presStyleCnt="6" custLinFactX="5020" custLinFactNeighborX="100000" custLinFactNeighborY="5460"/>
      <dgm:spPr/>
    </dgm:pt>
    <dgm:pt modelId="{35546ECA-ECCC-4330-B221-48CCAC99CFB8}" type="pres">
      <dgm:prSet presAssocID="{C0A40772-0D9C-4E77-A090-36C417C47AE2}" presName="medCircle" presStyleLbl="vennNode1" presStyleIdx="1" presStyleCnt="6" custLinFactX="12452" custLinFactNeighborX="100000" custLinFactNeighborY="-37982"/>
      <dgm:spPr/>
    </dgm:pt>
    <dgm:pt modelId="{DA0C3C16-374C-40A5-A0E1-F5B98C41EF76}" type="pres">
      <dgm:prSet presAssocID="{C0A40772-0D9C-4E77-A090-36C417C47AE2}" presName="txLvl1" presStyleLbl="revTx" presStyleIdx="0" presStyleCnt="6" custLinFactNeighborX="37501" custLinFactNeighborY="-27537"/>
      <dgm:spPr/>
      <dgm:t>
        <a:bodyPr/>
        <a:lstStyle/>
        <a:p>
          <a:endParaRPr lang="en-US"/>
        </a:p>
      </dgm:t>
    </dgm:pt>
    <dgm:pt modelId="{25BFD0DB-C4E3-40A8-9675-BF2AB7E51534}" type="pres">
      <dgm:prSet presAssocID="{C0A40772-0D9C-4E77-A090-36C417C47AE2}" presName="lin" presStyleCnt="0"/>
      <dgm:spPr/>
    </dgm:pt>
    <dgm:pt modelId="{CD02A9C8-6D6A-424C-B43F-197EA04A5527}" type="pres">
      <dgm:prSet presAssocID="{7AF48BEC-C6DE-4D88-9696-444FCD2DF2A6}" presName="txLvl2" presStyleLbl="revTx" presStyleIdx="1" presStyleCnt="6" custLinFactY="49021" custLinFactNeighborX="22749" custLinFactNeighborY="100000"/>
      <dgm:spPr/>
      <dgm:t>
        <a:bodyPr/>
        <a:lstStyle/>
        <a:p>
          <a:endParaRPr lang="en-US"/>
        </a:p>
      </dgm:t>
    </dgm:pt>
    <dgm:pt modelId="{94CDA807-2F85-41EF-A5D2-D166AB7B1EA7}" type="pres">
      <dgm:prSet presAssocID="{44FCEB22-080F-4A23-BEF6-F9A85D50AB9F}" presName="smCircle" presStyleLbl="vennNode1" presStyleIdx="2" presStyleCnt="6"/>
      <dgm:spPr/>
    </dgm:pt>
    <dgm:pt modelId="{93940EE8-031E-4F5A-8B35-5D102F3D3D45}" type="pres">
      <dgm:prSet presAssocID="{5B1E481C-0A58-4694-A6D0-BD92036D98BC}" presName="txLvl2" presStyleLbl="revTx" presStyleIdx="2" presStyleCnt="6" custScaleX="110947" custScaleY="959822" custLinFactY="133051" custLinFactNeighborX="19393" custLinFactNeighborY="200000"/>
      <dgm:spPr/>
      <dgm:t>
        <a:bodyPr/>
        <a:lstStyle/>
        <a:p>
          <a:endParaRPr lang="en-US"/>
        </a:p>
      </dgm:t>
    </dgm:pt>
    <dgm:pt modelId="{3BB3CB8B-749D-478C-8EF6-60A24D2EA74E}" type="pres">
      <dgm:prSet presAssocID="{C0A40772-0D9C-4E77-A090-36C417C47AE2}" presName="overlap" presStyleCnt="0"/>
      <dgm:spPr/>
    </dgm:pt>
    <dgm:pt modelId="{5DA94507-375D-4F3F-B84A-A0CD31D51E10}" type="pres">
      <dgm:prSet presAssocID="{5245886E-0AC5-465B-9335-D7C588847E8A}" presName="withChildren" presStyleCnt="0"/>
      <dgm:spPr/>
    </dgm:pt>
    <dgm:pt modelId="{0483FB87-230D-4135-A627-877E8BAC9308}" type="pres">
      <dgm:prSet presAssocID="{5245886E-0AC5-465B-9335-D7C588847E8A}" presName="bigCircle" presStyleLbl="vennNode1" presStyleIdx="3" presStyleCnt="6" custScaleX="124271" custLinFactNeighborX="27877" custLinFactNeighborY="-14837"/>
      <dgm:spPr/>
    </dgm:pt>
    <dgm:pt modelId="{A22D470D-FD2D-48C9-9DF4-92F086C46183}" type="pres">
      <dgm:prSet presAssocID="{5245886E-0AC5-465B-9335-D7C588847E8A}" presName="medCircle" presStyleLbl="vennNode1" presStyleIdx="4" presStyleCnt="6" custLinFactX="-500000" custLinFactNeighborX="-567303" custLinFactNeighborY="26001"/>
      <dgm:spPr/>
    </dgm:pt>
    <dgm:pt modelId="{9E2C7FEE-954D-4016-9A5E-9BBEE4BE973F}" type="pres">
      <dgm:prSet presAssocID="{5245886E-0AC5-465B-9335-D7C588847E8A}" presName="txLvl1" presStyleLbl="revTx" presStyleIdx="3" presStyleCnt="6" custLinFactX="-64443" custLinFactNeighborX="-100000" custLinFactNeighborY="-93239"/>
      <dgm:spPr/>
      <dgm:t>
        <a:bodyPr/>
        <a:lstStyle/>
        <a:p>
          <a:endParaRPr lang="en-US"/>
        </a:p>
      </dgm:t>
    </dgm:pt>
    <dgm:pt modelId="{78F5E6C1-4EB7-4685-A9A1-7691644A9672}" type="pres">
      <dgm:prSet presAssocID="{5245886E-0AC5-465B-9335-D7C588847E8A}" presName="lin" presStyleCnt="0"/>
      <dgm:spPr/>
    </dgm:pt>
    <dgm:pt modelId="{CCA4E329-2574-4106-B428-E6D6E36A30E0}" type="pres">
      <dgm:prSet presAssocID="{6B6AB49A-BC5B-4492-811C-A830782F3098}" presName="txLvl2" presStyleLbl="revTx" presStyleIdx="4" presStyleCnt="6" custScaleX="102495" custScaleY="1783857" custLinFactX="-36023" custLinFactY="-896958" custLinFactNeighborX="-100000" custLinFactNeighborY="-900000"/>
      <dgm:spPr/>
      <dgm:t>
        <a:bodyPr/>
        <a:lstStyle/>
        <a:p>
          <a:endParaRPr lang="en-US"/>
        </a:p>
      </dgm:t>
    </dgm:pt>
    <dgm:pt modelId="{EAC53649-819D-4998-9412-2093C67FD6EB}" type="pres">
      <dgm:prSet presAssocID="{8CD90BBC-6F8B-4A3B-B5E1-EF3672692B12}" presName="smCircle" presStyleLbl="vennNode1" presStyleIdx="5" presStyleCnt="6" custLinFactX="-3800000" custLinFactY="100000" custLinFactNeighborX="-3863079" custLinFactNeighborY="183895"/>
      <dgm:spPr/>
    </dgm:pt>
    <dgm:pt modelId="{7A4482A2-BFE6-4A55-861A-4711B864D97C}" type="pres">
      <dgm:prSet presAssocID="{290BEF52-AD3C-4170-9621-1C686542D1D3}" presName="txLvl2" presStyleLbl="revTx" presStyleIdx="5" presStyleCnt="6" custScaleX="199602" custScaleY="2000000" custLinFactX="-93655" custLinFactY="84107" custLinFactNeighborX="-100000" custLinFactNeighborY="100000"/>
      <dgm:spPr/>
      <dgm:t>
        <a:bodyPr/>
        <a:lstStyle/>
        <a:p>
          <a:endParaRPr lang="en-US"/>
        </a:p>
      </dgm:t>
    </dgm:pt>
  </dgm:ptLst>
  <dgm:cxnLst>
    <dgm:cxn modelId="{46F22F4A-6696-40B3-8E13-95B4DE65F653}" type="presOf" srcId="{7AF48BEC-C6DE-4D88-9696-444FCD2DF2A6}" destId="{CD02A9C8-6D6A-424C-B43F-197EA04A5527}" srcOrd="0" destOrd="0" presId="urn:microsoft.com/office/officeart/2008/layout/VerticalCircleList"/>
    <dgm:cxn modelId="{F25FB573-0E5F-4EC9-8416-51C16EA0FED5}" srcId="{45A3988A-7C83-42FA-AAAF-80A56EC07687}" destId="{5245886E-0AC5-465B-9335-D7C588847E8A}" srcOrd="1" destOrd="0" parTransId="{C29E008B-5716-46E6-A9C0-B5FDC0C61216}" sibTransId="{CA5D986C-F032-4FB5-8684-9AA42E700684}"/>
    <dgm:cxn modelId="{DA61AEA0-046E-40DA-9B76-DAC414DDFFBE}" srcId="{C0A40772-0D9C-4E77-A090-36C417C47AE2}" destId="{5B1E481C-0A58-4694-A6D0-BD92036D98BC}" srcOrd="1" destOrd="0" parTransId="{447C8F52-C688-4038-B3FB-AD77F8D8AFAE}" sibTransId="{4D1A619D-BB76-40DD-AD47-7417268A5324}"/>
    <dgm:cxn modelId="{4C6B3DE4-0E90-4B40-9503-39000AA2B052}" type="presOf" srcId="{6B6AB49A-BC5B-4492-811C-A830782F3098}" destId="{CCA4E329-2574-4106-B428-E6D6E36A30E0}" srcOrd="0" destOrd="0" presId="urn:microsoft.com/office/officeart/2008/layout/VerticalCircleList"/>
    <dgm:cxn modelId="{E653F679-17DD-41B1-A2FF-AC0AC77591CF}" srcId="{5245886E-0AC5-465B-9335-D7C588847E8A}" destId="{290BEF52-AD3C-4170-9621-1C686542D1D3}" srcOrd="1" destOrd="0" parTransId="{A7D8D7CA-E40A-4010-BCDA-18E630419265}" sibTransId="{96B88310-8161-4E60-8664-F27F40BFA687}"/>
    <dgm:cxn modelId="{20996C85-B3E3-489E-B9DB-C4E6E5DDE307}" type="presOf" srcId="{45A3988A-7C83-42FA-AAAF-80A56EC07687}" destId="{14885C70-685D-493C-B591-A417B1A10F92}" srcOrd="0" destOrd="0" presId="urn:microsoft.com/office/officeart/2008/layout/VerticalCircleList"/>
    <dgm:cxn modelId="{F65D0C5D-230F-4274-908D-5954DA506FDF}" srcId="{5245886E-0AC5-465B-9335-D7C588847E8A}" destId="{6B6AB49A-BC5B-4492-811C-A830782F3098}" srcOrd="0" destOrd="0" parTransId="{DCBA1097-AB4E-48D2-AEFD-4CC7A3D34223}" sibTransId="{8CD90BBC-6F8B-4A3B-B5E1-EF3672692B12}"/>
    <dgm:cxn modelId="{D5BCAB72-0C00-4AA7-BF8A-325EF52E01D8}" type="presOf" srcId="{5B1E481C-0A58-4694-A6D0-BD92036D98BC}" destId="{93940EE8-031E-4F5A-8B35-5D102F3D3D45}" srcOrd="0" destOrd="0" presId="urn:microsoft.com/office/officeart/2008/layout/VerticalCircleList"/>
    <dgm:cxn modelId="{9B5D03D2-58F7-4FCA-89E5-528B70515B22}" type="presOf" srcId="{C0A40772-0D9C-4E77-A090-36C417C47AE2}" destId="{DA0C3C16-374C-40A5-A0E1-F5B98C41EF76}" srcOrd="0" destOrd="0" presId="urn:microsoft.com/office/officeart/2008/layout/VerticalCircleList"/>
    <dgm:cxn modelId="{A5A33D2E-BF36-49DD-8356-C0CE828D4DFC}" srcId="{C0A40772-0D9C-4E77-A090-36C417C47AE2}" destId="{7AF48BEC-C6DE-4D88-9696-444FCD2DF2A6}" srcOrd="0" destOrd="0" parTransId="{1047A2A7-1341-46CE-8EC1-DC75085C3598}" sibTransId="{44FCEB22-080F-4A23-BEF6-F9A85D50AB9F}"/>
    <dgm:cxn modelId="{F8E98263-3A9F-44F6-9E35-9FD25D77613B}" type="presOf" srcId="{290BEF52-AD3C-4170-9621-1C686542D1D3}" destId="{7A4482A2-BFE6-4A55-861A-4711B864D97C}" srcOrd="0" destOrd="0" presId="urn:microsoft.com/office/officeart/2008/layout/VerticalCircleList"/>
    <dgm:cxn modelId="{FEF72F0C-ED63-4B52-9745-FC4EF445B56D}" srcId="{45A3988A-7C83-42FA-AAAF-80A56EC07687}" destId="{C0A40772-0D9C-4E77-A090-36C417C47AE2}" srcOrd="0" destOrd="0" parTransId="{6F1A1FF7-0777-4BFB-9BB7-EC9588163A65}" sibTransId="{52C20252-E9D4-46D4-82BB-063CA792F5B8}"/>
    <dgm:cxn modelId="{DE02F4BB-BBE7-4D2E-9E08-39253B4D015A}" type="presOf" srcId="{5245886E-0AC5-465B-9335-D7C588847E8A}" destId="{9E2C7FEE-954D-4016-9A5E-9BBEE4BE973F}" srcOrd="0" destOrd="0" presId="urn:microsoft.com/office/officeart/2008/layout/VerticalCircleList"/>
    <dgm:cxn modelId="{BD99509E-3F82-43BE-97F7-D99CB0EFD8E5}" type="presParOf" srcId="{14885C70-685D-493C-B591-A417B1A10F92}" destId="{263AA2EE-2856-4886-B0C5-F00874848233}" srcOrd="0" destOrd="0" presId="urn:microsoft.com/office/officeart/2008/layout/VerticalCircleList"/>
    <dgm:cxn modelId="{E24DF714-FB91-4A9E-86ED-82D3AFBD2500}" type="presParOf" srcId="{263AA2EE-2856-4886-B0C5-F00874848233}" destId="{3005757A-D3F4-4E2D-B03A-8C6C095CD639}" srcOrd="0" destOrd="0" presId="urn:microsoft.com/office/officeart/2008/layout/VerticalCircleList"/>
    <dgm:cxn modelId="{01378149-1A61-413F-9AA4-7B1CB84DBA4E}" type="presParOf" srcId="{263AA2EE-2856-4886-B0C5-F00874848233}" destId="{35546ECA-ECCC-4330-B221-48CCAC99CFB8}" srcOrd="1" destOrd="0" presId="urn:microsoft.com/office/officeart/2008/layout/VerticalCircleList"/>
    <dgm:cxn modelId="{C89FA1C9-9969-4771-963E-B73EF0366D82}" type="presParOf" srcId="{263AA2EE-2856-4886-B0C5-F00874848233}" destId="{DA0C3C16-374C-40A5-A0E1-F5B98C41EF76}" srcOrd="2" destOrd="0" presId="urn:microsoft.com/office/officeart/2008/layout/VerticalCircleList"/>
    <dgm:cxn modelId="{C90CC1CE-A371-43BA-8643-84840F4215B6}" type="presParOf" srcId="{263AA2EE-2856-4886-B0C5-F00874848233}" destId="{25BFD0DB-C4E3-40A8-9675-BF2AB7E51534}" srcOrd="3" destOrd="0" presId="urn:microsoft.com/office/officeart/2008/layout/VerticalCircleList"/>
    <dgm:cxn modelId="{6C58E101-DE00-4D6E-8B8E-5BC19DF8677D}" type="presParOf" srcId="{25BFD0DB-C4E3-40A8-9675-BF2AB7E51534}" destId="{CD02A9C8-6D6A-424C-B43F-197EA04A5527}" srcOrd="0" destOrd="0" presId="urn:microsoft.com/office/officeart/2008/layout/VerticalCircleList"/>
    <dgm:cxn modelId="{8E5C0D3B-5BCF-42A4-9C31-CB1B46BFD151}" type="presParOf" srcId="{25BFD0DB-C4E3-40A8-9675-BF2AB7E51534}" destId="{94CDA807-2F85-41EF-A5D2-D166AB7B1EA7}" srcOrd="1" destOrd="0" presId="urn:microsoft.com/office/officeart/2008/layout/VerticalCircleList"/>
    <dgm:cxn modelId="{99C11B2C-381D-482C-8A26-7F787562D00C}" type="presParOf" srcId="{25BFD0DB-C4E3-40A8-9675-BF2AB7E51534}" destId="{93940EE8-031E-4F5A-8B35-5D102F3D3D45}" srcOrd="2" destOrd="0" presId="urn:microsoft.com/office/officeart/2008/layout/VerticalCircleList"/>
    <dgm:cxn modelId="{B0A66860-1C94-4016-96A6-95206B7A7EDA}" type="presParOf" srcId="{14885C70-685D-493C-B591-A417B1A10F92}" destId="{3BB3CB8B-749D-478C-8EF6-60A24D2EA74E}" srcOrd="1" destOrd="0" presId="urn:microsoft.com/office/officeart/2008/layout/VerticalCircleList"/>
    <dgm:cxn modelId="{73553054-0D61-46D7-B582-72303BF0AFAE}" type="presParOf" srcId="{14885C70-685D-493C-B591-A417B1A10F92}" destId="{5DA94507-375D-4F3F-B84A-A0CD31D51E10}" srcOrd="2" destOrd="0" presId="urn:microsoft.com/office/officeart/2008/layout/VerticalCircleList"/>
    <dgm:cxn modelId="{E983B012-0DDD-4451-9BC1-A28DCBEDD42D}" type="presParOf" srcId="{5DA94507-375D-4F3F-B84A-A0CD31D51E10}" destId="{0483FB87-230D-4135-A627-877E8BAC9308}" srcOrd="0" destOrd="0" presId="urn:microsoft.com/office/officeart/2008/layout/VerticalCircleList"/>
    <dgm:cxn modelId="{FBB81632-5B0F-499B-B9C7-B0A067D8EDE3}" type="presParOf" srcId="{5DA94507-375D-4F3F-B84A-A0CD31D51E10}" destId="{A22D470D-FD2D-48C9-9DF4-92F086C46183}" srcOrd="1" destOrd="0" presId="urn:microsoft.com/office/officeart/2008/layout/VerticalCircleList"/>
    <dgm:cxn modelId="{562913F5-5C88-4C19-8888-5A375987016B}" type="presParOf" srcId="{5DA94507-375D-4F3F-B84A-A0CD31D51E10}" destId="{9E2C7FEE-954D-4016-9A5E-9BBEE4BE973F}" srcOrd="2" destOrd="0" presId="urn:microsoft.com/office/officeart/2008/layout/VerticalCircleList"/>
    <dgm:cxn modelId="{363B624F-7A22-41BC-BB21-3FED795E8962}" type="presParOf" srcId="{5DA94507-375D-4F3F-B84A-A0CD31D51E10}" destId="{78F5E6C1-4EB7-4685-A9A1-7691644A9672}" srcOrd="3" destOrd="0" presId="urn:microsoft.com/office/officeart/2008/layout/VerticalCircleList"/>
    <dgm:cxn modelId="{E36AB414-6844-4908-BC16-47691F7C9D0D}" type="presParOf" srcId="{78F5E6C1-4EB7-4685-A9A1-7691644A9672}" destId="{CCA4E329-2574-4106-B428-E6D6E36A30E0}" srcOrd="0" destOrd="0" presId="urn:microsoft.com/office/officeart/2008/layout/VerticalCircleList"/>
    <dgm:cxn modelId="{4C397DAA-90E3-402B-BE38-83770D4B0E5F}" type="presParOf" srcId="{78F5E6C1-4EB7-4685-A9A1-7691644A9672}" destId="{EAC53649-819D-4998-9412-2093C67FD6EB}" srcOrd="1" destOrd="0" presId="urn:microsoft.com/office/officeart/2008/layout/VerticalCircleList"/>
    <dgm:cxn modelId="{7D198A9E-84B0-4A2A-A77A-CBA260AD40B3}" type="presParOf" srcId="{78F5E6C1-4EB7-4685-A9A1-7691644A9672}" destId="{7A4482A2-BFE6-4A55-861A-4711B864D97C}"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9E7434-A74D-4D2F-8B0F-AF718D95F99D}" type="doc">
      <dgm:prSet loTypeId="urn:microsoft.com/office/officeart/2005/8/layout/StepDownProcess" loCatId="process" qsTypeId="urn:microsoft.com/office/officeart/2005/8/quickstyle/simple3" qsCatId="simple" csTypeId="urn:microsoft.com/office/officeart/2005/8/colors/accent1_2" csCatId="accent1" phldr="1"/>
      <dgm:spPr/>
      <dgm:t>
        <a:bodyPr/>
        <a:lstStyle/>
        <a:p>
          <a:endParaRPr lang="en-US"/>
        </a:p>
      </dgm:t>
    </dgm:pt>
    <dgm:pt modelId="{9E14FFD5-1F52-4DA2-9F0C-C2FC09D7F05E}">
      <dgm:prSet phldrT="[Text]" custT="1"/>
      <dgm:spPr/>
      <dgm:t>
        <a:bodyPr/>
        <a:lstStyle/>
        <a:p>
          <a:r>
            <a:rPr lang="sr-Latn-ME" sz="1600" b="1" dirty="0" smtClean="0"/>
            <a:t>TEORIJA BALANSIRANJA</a:t>
          </a:r>
          <a:endParaRPr lang="en-US" sz="1600" b="1" dirty="0"/>
        </a:p>
      </dgm:t>
    </dgm:pt>
    <dgm:pt modelId="{3FE74ED1-FF2B-4538-AB75-EB90E5F40A5B}" type="parTrans" cxnId="{F132F495-C0B2-43E7-A336-B2696CBDA813}">
      <dgm:prSet/>
      <dgm:spPr/>
      <dgm:t>
        <a:bodyPr/>
        <a:lstStyle/>
        <a:p>
          <a:endParaRPr lang="en-US"/>
        </a:p>
      </dgm:t>
    </dgm:pt>
    <dgm:pt modelId="{A478E411-08BC-478D-90E3-925FF18E9919}" type="sibTrans" cxnId="{F132F495-C0B2-43E7-A336-B2696CBDA813}">
      <dgm:prSet/>
      <dgm:spPr/>
      <dgm:t>
        <a:bodyPr/>
        <a:lstStyle/>
        <a:p>
          <a:endParaRPr lang="en-US"/>
        </a:p>
      </dgm:t>
    </dgm:pt>
    <dgm:pt modelId="{69D99549-2598-4191-94EB-303F3C807DC2}">
      <dgm:prSet phldrT="[Text]" custT="1"/>
      <dgm:spPr/>
      <dgm:t>
        <a:bodyPr/>
        <a:lstStyle/>
        <a:p>
          <a:r>
            <a:rPr lang="sr-Latn-ME" sz="1400" dirty="0" smtClean="0"/>
            <a:t>Pravna doktrina  o konfliktnim osnovnim pravima</a:t>
          </a:r>
          <a:endParaRPr lang="en-US" sz="1400" dirty="0"/>
        </a:p>
      </dgm:t>
    </dgm:pt>
    <dgm:pt modelId="{338E8BB3-8BDA-4CE0-BF9D-A19C5C4B19BA}" type="parTrans" cxnId="{35EA3ABF-06DC-439B-AD14-F6AC917D975D}">
      <dgm:prSet/>
      <dgm:spPr/>
      <dgm:t>
        <a:bodyPr/>
        <a:lstStyle/>
        <a:p>
          <a:endParaRPr lang="en-US"/>
        </a:p>
      </dgm:t>
    </dgm:pt>
    <dgm:pt modelId="{C144C637-3B46-484A-AD05-85BA55F20C92}" type="sibTrans" cxnId="{35EA3ABF-06DC-439B-AD14-F6AC917D975D}">
      <dgm:prSet/>
      <dgm:spPr/>
      <dgm:t>
        <a:bodyPr/>
        <a:lstStyle/>
        <a:p>
          <a:endParaRPr lang="en-US"/>
        </a:p>
      </dgm:t>
    </dgm:pt>
    <dgm:pt modelId="{FE6A75FF-36F8-4C7B-BB19-BDE7217EE32C}">
      <dgm:prSet phldrT="[Text]" custT="1"/>
      <dgm:spPr/>
      <dgm:t>
        <a:bodyPr/>
        <a:lstStyle/>
        <a:p>
          <a:r>
            <a:rPr lang="sr-Latn-ME" sz="1400" b="1" dirty="0" smtClean="0"/>
            <a:t>Razumna i dobro obrazložena presuda </a:t>
          </a:r>
        </a:p>
        <a:p>
          <a:r>
            <a:rPr lang="sr-Latn-ME" sz="1400" b="1" dirty="0" smtClean="0"/>
            <a:t>v </a:t>
          </a:r>
        </a:p>
        <a:p>
          <a:r>
            <a:rPr lang="sr-Latn-ME" sz="1400" b="1" dirty="0" smtClean="0"/>
            <a:t>Presuda zasnovana na vrijednosnom sudu</a:t>
          </a:r>
          <a:endParaRPr lang="en-US" sz="1400" b="1" dirty="0"/>
        </a:p>
      </dgm:t>
    </dgm:pt>
    <dgm:pt modelId="{09AEFDF8-085E-4A59-A5C0-5AF75E9B512A}" type="parTrans" cxnId="{733C13B6-961A-4102-ABB9-58661353D77D}">
      <dgm:prSet/>
      <dgm:spPr/>
      <dgm:t>
        <a:bodyPr/>
        <a:lstStyle/>
        <a:p>
          <a:endParaRPr lang="en-US"/>
        </a:p>
      </dgm:t>
    </dgm:pt>
    <dgm:pt modelId="{165FCE70-E026-4BD2-8F2F-A8424DAEE7EB}" type="sibTrans" cxnId="{733C13B6-961A-4102-ABB9-58661353D77D}">
      <dgm:prSet/>
      <dgm:spPr/>
      <dgm:t>
        <a:bodyPr/>
        <a:lstStyle/>
        <a:p>
          <a:endParaRPr lang="en-US"/>
        </a:p>
      </dgm:t>
    </dgm:pt>
    <dgm:pt modelId="{7613D9F2-147B-4B04-8AF7-EB4D1F432384}">
      <dgm:prSet phldrT="[Text]"/>
      <dgm:spPr/>
      <dgm:t>
        <a:bodyPr/>
        <a:lstStyle/>
        <a:p>
          <a:r>
            <a:rPr lang="sr-Latn-ME" dirty="0" smtClean="0"/>
            <a:t>Alexijev „Zakon o balansiranju“</a:t>
          </a:r>
          <a:endParaRPr lang="en-US" dirty="0"/>
        </a:p>
      </dgm:t>
    </dgm:pt>
    <dgm:pt modelId="{40068300-66A0-41EC-BAED-26104713B7BC}" type="parTrans" cxnId="{E848CBE7-D35B-4A73-B7A6-DAC3733FBB23}">
      <dgm:prSet/>
      <dgm:spPr/>
      <dgm:t>
        <a:bodyPr/>
        <a:lstStyle/>
        <a:p>
          <a:endParaRPr lang="en-US"/>
        </a:p>
      </dgm:t>
    </dgm:pt>
    <dgm:pt modelId="{00D1C75A-2CDD-409D-8E40-DDF9DCB6BF46}" type="sibTrans" cxnId="{E848CBE7-D35B-4A73-B7A6-DAC3733FBB23}">
      <dgm:prSet/>
      <dgm:spPr/>
      <dgm:t>
        <a:bodyPr/>
        <a:lstStyle/>
        <a:p>
          <a:endParaRPr lang="en-US"/>
        </a:p>
      </dgm:t>
    </dgm:pt>
    <dgm:pt modelId="{F139D42F-74B2-480D-9E02-CDB5D196B0EB}">
      <dgm:prSet phldrT="[Text]" custT="1"/>
      <dgm:spPr/>
      <dgm:t>
        <a:bodyPr/>
        <a:lstStyle/>
        <a:p>
          <a:r>
            <a:rPr lang="sr-Latn-ME" sz="1200" b="1" dirty="0" smtClean="0"/>
            <a:t>Tri faze ovog testa mogu biti identifikovane: </a:t>
          </a:r>
        </a:p>
      </dgm:t>
    </dgm:pt>
    <dgm:pt modelId="{F254387B-8ACA-418B-9C07-A43182239431}" type="parTrans" cxnId="{F551EE0F-E66E-432A-A791-B2ED169ABE2B}">
      <dgm:prSet/>
      <dgm:spPr/>
      <dgm:t>
        <a:bodyPr/>
        <a:lstStyle/>
        <a:p>
          <a:endParaRPr lang="en-US"/>
        </a:p>
      </dgm:t>
    </dgm:pt>
    <dgm:pt modelId="{272C5A99-C01E-4D91-BD2B-0C2EF198115F}" type="sibTrans" cxnId="{F551EE0F-E66E-432A-A791-B2ED169ABE2B}">
      <dgm:prSet/>
      <dgm:spPr/>
      <dgm:t>
        <a:bodyPr/>
        <a:lstStyle/>
        <a:p>
          <a:endParaRPr lang="en-US"/>
        </a:p>
      </dgm:t>
    </dgm:pt>
    <dgm:pt modelId="{1360E544-E1BD-482B-BE39-E04162625F67}" type="pres">
      <dgm:prSet presAssocID="{B19E7434-A74D-4D2F-8B0F-AF718D95F99D}" presName="rootnode" presStyleCnt="0">
        <dgm:presLayoutVars>
          <dgm:chMax/>
          <dgm:chPref/>
          <dgm:dir/>
          <dgm:animLvl val="lvl"/>
        </dgm:presLayoutVars>
      </dgm:prSet>
      <dgm:spPr/>
      <dgm:t>
        <a:bodyPr/>
        <a:lstStyle/>
        <a:p>
          <a:endParaRPr lang="en-US"/>
        </a:p>
      </dgm:t>
    </dgm:pt>
    <dgm:pt modelId="{63508201-A7B3-4868-AC61-81FF05FA7846}" type="pres">
      <dgm:prSet presAssocID="{9E14FFD5-1F52-4DA2-9F0C-C2FC09D7F05E}" presName="composite" presStyleCnt="0"/>
      <dgm:spPr/>
    </dgm:pt>
    <dgm:pt modelId="{CFF8A6D3-3811-4542-AB24-B41B18928F61}" type="pres">
      <dgm:prSet presAssocID="{9E14FFD5-1F52-4DA2-9F0C-C2FC09D7F05E}" presName="bentUpArrow1" presStyleLbl="alignImgPlace1" presStyleIdx="0" presStyleCnt="2" custLinFactX="-62836" custLinFactNeighborX="-100000" custLinFactNeighborY="9007"/>
      <dgm:spPr/>
    </dgm:pt>
    <dgm:pt modelId="{0349A534-912F-4C8A-BB49-C93118667643}" type="pres">
      <dgm:prSet presAssocID="{9E14FFD5-1F52-4DA2-9F0C-C2FC09D7F05E}" presName="ParentText" presStyleLbl="node1" presStyleIdx="0" presStyleCnt="3" custScaleX="118017" custLinFactX="-42975" custLinFactNeighborX="-100000" custLinFactNeighborY="-12308">
        <dgm:presLayoutVars>
          <dgm:chMax val="1"/>
          <dgm:chPref val="1"/>
          <dgm:bulletEnabled val="1"/>
        </dgm:presLayoutVars>
      </dgm:prSet>
      <dgm:spPr/>
      <dgm:t>
        <a:bodyPr/>
        <a:lstStyle/>
        <a:p>
          <a:endParaRPr lang="en-US"/>
        </a:p>
      </dgm:t>
    </dgm:pt>
    <dgm:pt modelId="{1FCC5C60-773B-4428-B6DF-A02FF2728260}" type="pres">
      <dgm:prSet presAssocID="{9E14FFD5-1F52-4DA2-9F0C-C2FC09D7F05E}" presName="ChildText" presStyleLbl="revTx" presStyleIdx="0" presStyleCnt="2" custScaleX="146531" custScaleY="63672" custLinFactX="-29455" custLinFactNeighborX="-100000" custLinFactNeighborY="5222">
        <dgm:presLayoutVars>
          <dgm:chMax val="0"/>
          <dgm:chPref val="0"/>
          <dgm:bulletEnabled val="1"/>
        </dgm:presLayoutVars>
      </dgm:prSet>
      <dgm:spPr/>
      <dgm:t>
        <a:bodyPr/>
        <a:lstStyle/>
        <a:p>
          <a:endParaRPr lang="en-US"/>
        </a:p>
      </dgm:t>
    </dgm:pt>
    <dgm:pt modelId="{B8AFE043-E2E8-40B8-BA4B-AF77CF08CE50}" type="pres">
      <dgm:prSet presAssocID="{A478E411-08BC-478D-90E3-925FF18E9919}" presName="sibTrans" presStyleCnt="0"/>
      <dgm:spPr/>
    </dgm:pt>
    <dgm:pt modelId="{908385AC-AAC6-4C84-9596-86AA0233B525}" type="pres">
      <dgm:prSet presAssocID="{FE6A75FF-36F8-4C7B-BB19-BDE7217EE32C}" presName="composite" presStyleCnt="0"/>
      <dgm:spPr/>
    </dgm:pt>
    <dgm:pt modelId="{B38C2B75-8DCD-49D8-9D7F-BD9560A6142F}" type="pres">
      <dgm:prSet presAssocID="{FE6A75FF-36F8-4C7B-BB19-BDE7217EE32C}" presName="bentUpArrow1" presStyleLbl="alignImgPlace1" presStyleIdx="1" presStyleCnt="2" custLinFactNeighborX="-85109" custLinFactNeighborY="32062"/>
      <dgm:spPr/>
    </dgm:pt>
    <dgm:pt modelId="{11780DC3-5658-44B3-B181-DFD1D125ADEE}" type="pres">
      <dgm:prSet presAssocID="{FE6A75FF-36F8-4C7B-BB19-BDE7217EE32C}" presName="ParentText" presStyleLbl="node1" presStyleIdx="1" presStyleCnt="3" custScaleX="133539" custLinFactX="-4249" custLinFactNeighborX="-100000" custLinFactNeighborY="18501">
        <dgm:presLayoutVars>
          <dgm:chMax val="1"/>
          <dgm:chPref val="1"/>
          <dgm:bulletEnabled val="1"/>
        </dgm:presLayoutVars>
      </dgm:prSet>
      <dgm:spPr/>
      <dgm:t>
        <a:bodyPr/>
        <a:lstStyle/>
        <a:p>
          <a:endParaRPr lang="en-US"/>
        </a:p>
      </dgm:t>
    </dgm:pt>
    <dgm:pt modelId="{2AA2711F-2E82-48EE-AA8F-E582645E64E6}" type="pres">
      <dgm:prSet presAssocID="{FE6A75FF-36F8-4C7B-BB19-BDE7217EE32C}" presName="ChildText" presStyleLbl="revTx" presStyleIdx="1" presStyleCnt="2" custScaleX="131952" custScaleY="73062" custLinFactNeighborX="-96563" custLinFactNeighborY="-56931">
        <dgm:presLayoutVars>
          <dgm:chMax val="0"/>
          <dgm:chPref val="0"/>
          <dgm:bulletEnabled val="1"/>
        </dgm:presLayoutVars>
      </dgm:prSet>
      <dgm:spPr/>
      <dgm:t>
        <a:bodyPr/>
        <a:lstStyle/>
        <a:p>
          <a:endParaRPr lang="en-US"/>
        </a:p>
      </dgm:t>
    </dgm:pt>
    <dgm:pt modelId="{0A4E8738-585D-47F2-A5B2-50644D1D4706}" type="pres">
      <dgm:prSet presAssocID="{165FCE70-E026-4BD2-8F2F-A8424DAEE7EB}" presName="sibTrans" presStyleCnt="0"/>
      <dgm:spPr/>
    </dgm:pt>
    <dgm:pt modelId="{E2988858-007C-4A0A-BDA6-2E8E393A4745}" type="pres">
      <dgm:prSet presAssocID="{F139D42F-74B2-480D-9E02-CDB5D196B0EB}" presName="composite" presStyleCnt="0"/>
      <dgm:spPr/>
    </dgm:pt>
    <dgm:pt modelId="{05A1FBEE-0B01-49C8-947B-A11E71ED5ECB}" type="pres">
      <dgm:prSet presAssocID="{F139D42F-74B2-480D-9E02-CDB5D196B0EB}" presName="ParentText" presStyleLbl="node1" presStyleIdx="2" presStyleCnt="3" custScaleX="140422" custLinFactNeighborX="-48216" custLinFactNeighborY="4041">
        <dgm:presLayoutVars>
          <dgm:chMax val="1"/>
          <dgm:chPref val="1"/>
          <dgm:bulletEnabled val="1"/>
        </dgm:presLayoutVars>
      </dgm:prSet>
      <dgm:spPr/>
      <dgm:t>
        <a:bodyPr/>
        <a:lstStyle/>
        <a:p>
          <a:endParaRPr lang="en-US"/>
        </a:p>
      </dgm:t>
    </dgm:pt>
  </dgm:ptLst>
  <dgm:cxnLst>
    <dgm:cxn modelId="{733C13B6-961A-4102-ABB9-58661353D77D}" srcId="{B19E7434-A74D-4D2F-8B0F-AF718D95F99D}" destId="{FE6A75FF-36F8-4C7B-BB19-BDE7217EE32C}" srcOrd="1" destOrd="0" parTransId="{09AEFDF8-085E-4A59-A5C0-5AF75E9B512A}" sibTransId="{165FCE70-E026-4BD2-8F2F-A8424DAEE7EB}"/>
    <dgm:cxn modelId="{35EA3ABF-06DC-439B-AD14-F6AC917D975D}" srcId="{9E14FFD5-1F52-4DA2-9F0C-C2FC09D7F05E}" destId="{69D99549-2598-4191-94EB-303F3C807DC2}" srcOrd="0" destOrd="0" parTransId="{338E8BB3-8BDA-4CE0-BF9D-A19C5C4B19BA}" sibTransId="{C144C637-3B46-484A-AD05-85BA55F20C92}"/>
    <dgm:cxn modelId="{CA58FA2C-0E19-45C9-B7A1-6D7399312655}" type="presOf" srcId="{9E14FFD5-1F52-4DA2-9F0C-C2FC09D7F05E}" destId="{0349A534-912F-4C8A-BB49-C93118667643}" srcOrd="0" destOrd="0" presId="urn:microsoft.com/office/officeart/2005/8/layout/StepDownProcess"/>
    <dgm:cxn modelId="{68BF88A7-D656-4E0F-88B4-4DAE623B2423}" type="presOf" srcId="{FE6A75FF-36F8-4C7B-BB19-BDE7217EE32C}" destId="{11780DC3-5658-44B3-B181-DFD1D125ADEE}" srcOrd="0" destOrd="0" presId="urn:microsoft.com/office/officeart/2005/8/layout/StepDownProcess"/>
    <dgm:cxn modelId="{113756D6-B034-4404-9463-4B0E8DEE65AF}" type="presOf" srcId="{F139D42F-74B2-480D-9E02-CDB5D196B0EB}" destId="{05A1FBEE-0B01-49C8-947B-A11E71ED5ECB}" srcOrd="0" destOrd="0" presId="urn:microsoft.com/office/officeart/2005/8/layout/StepDownProcess"/>
    <dgm:cxn modelId="{2BB53AB1-F785-4230-B6AF-B43C96955631}" type="presOf" srcId="{B19E7434-A74D-4D2F-8B0F-AF718D95F99D}" destId="{1360E544-E1BD-482B-BE39-E04162625F67}" srcOrd="0" destOrd="0" presId="urn:microsoft.com/office/officeart/2005/8/layout/StepDownProcess"/>
    <dgm:cxn modelId="{E47FF2CA-541D-41F5-BF72-77963D37ED7F}" type="presOf" srcId="{69D99549-2598-4191-94EB-303F3C807DC2}" destId="{1FCC5C60-773B-4428-B6DF-A02FF2728260}" srcOrd="0" destOrd="0" presId="urn:microsoft.com/office/officeart/2005/8/layout/StepDownProcess"/>
    <dgm:cxn modelId="{F551EE0F-E66E-432A-A791-B2ED169ABE2B}" srcId="{B19E7434-A74D-4D2F-8B0F-AF718D95F99D}" destId="{F139D42F-74B2-480D-9E02-CDB5D196B0EB}" srcOrd="2" destOrd="0" parTransId="{F254387B-8ACA-418B-9C07-A43182239431}" sibTransId="{272C5A99-C01E-4D91-BD2B-0C2EF198115F}"/>
    <dgm:cxn modelId="{E848CBE7-D35B-4A73-B7A6-DAC3733FBB23}" srcId="{FE6A75FF-36F8-4C7B-BB19-BDE7217EE32C}" destId="{7613D9F2-147B-4B04-8AF7-EB4D1F432384}" srcOrd="0" destOrd="0" parTransId="{40068300-66A0-41EC-BAED-26104713B7BC}" sibTransId="{00D1C75A-2CDD-409D-8E40-DDF9DCB6BF46}"/>
    <dgm:cxn modelId="{EF9736C0-4563-4D51-A6F1-1B7735365745}" type="presOf" srcId="{7613D9F2-147B-4B04-8AF7-EB4D1F432384}" destId="{2AA2711F-2E82-48EE-AA8F-E582645E64E6}" srcOrd="0" destOrd="0" presId="urn:microsoft.com/office/officeart/2005/8/layout/StepDownProcess"/>
    <dgm:cxn modelId="{F132F495-C0B2-43E7-A336-B2696CBDA813}" srcId="{B19E7434-A74D-4D2F-8B0F-AF718D95F99D}" destId="{9E14FFD5-1F52-4DA2-9F0C-C2FC09D7F05E}" srcOrd="0" destOrd="0" parTransId="{3FE74ED1-FF2B-4538-AB75-EB90E5F40A5B}" sibTransId="{A478E411-08BC-478D-90E3-925FF18E9919}"/>
    <dgm:cxn modelId="{E0348E10-4041-4256-92DA-58482B990D46}" type="presParOf" srcId="{1360E544-E1BD-482B-BE39-E04162625F67}" destId="{63508201-A7B3-4868-AC61-81FF05FA7846}" srcOrd="0" destOrd="0" presId="urn:microsoft.com/office/officeart/2005/8/layout/StepDownProcess"/>
    <dgm:cxn modelId="{27433B34-F6D7-4D8C-B696-401EF3F57FBC}" type="presParOf" srcId="{63508201-A7B3-4868-AC61-81FF05FA7846}" destId="{CFF8A6D3-3811-4542-AB24-B41B18928F61}" srcOrd="0" destOrd="0" presId="urn:microsoft.com/office/officeart/2005/8/layout/StepDownProcess"/>
    <dgm:cxn modelId="{45E90A49-83E6-43D3-8542-AF279C60926B}" type="presParOf" srcId="{63508201-A7B3-4868-AC61-81FF05FA7846}" destId="{0349A534-912F-4C8A-BB49-C93118667643}" srcOrd="1" destOrd="0" presId="urn:microsoft.com/office/officeart/2005/8/layout/StepDownProcess"/>
    <dgm:cxn modelId="{DB012F91-7F5B-48AA-8546-07D84568708F}" type="presParOf" srcId="{63508201-A7B3-4868-AC61-81FF05FA7846}" destId="{1FCC5C60-773B-4428-B6DF-A02FF2728260}" srcOrd="2" destOrd="0" presId="urn:microsoft.com/office/officeart/2005/8/layout/StepDownProcess"/>
    <dgm:cxn modelId="{928DCCCB-BC47-4913-9151-857D79E8B47B}" type="presParOf" srcId="{1360E544-E1BD-482B-BE39-E04162625F67}" destId="{B8AFE043-E2E8-40B8-BA4B-AF77CF08CE50}" srcOrd="1" destOrd="0" presId="urn:microsoft.com/office/officeart/2005/8/layout/StepDownProcess"/>
    <dgm:cxn modelId="{043390EF-E5C8-4BC6-8676-9A7640A90341}" type="presParOf" srcId="{1360E544-E1BD-482B-BE39-E04162625F67}" destId="{908385AC-AAC6-4C84-9596-86AA0233B525}" srcOrd="2" destOrd="0" presId="urn:microsoft.com/office/officeart/2005/8/layout/StepDownProcess"/>
    <dgm:cxn modelId="{FED24E86-D53E-44BD-9224-5F1AC245F8F9}" type="presParOf" srcId="{908385AC-AAC6-4C84-9596-86AA0233B525}" destId="{B38C2B75-8DCD-49D8-9D7F-BD9560A6142F}" srcOrd="0" destOrd="0" presId="urn:microsoft.com/office/officeart/2005/8/layout/StepDownProcess"/>
    <dgm:cxn modelId="{3FA2218E-C176-4C10-94C3-FF853147E5FD}" type="presParOf" srcId="{908385AC-AAC6-4C84-9596-86AA0233B525}" destId="{11780DC3-5658-44B3-B181-DFD1D125ADEE}" srcOrd="1" destOrd="0" presId="urn:microsoft.com/office/officeart/2005/8/layout/StepDownProcess"/>
    <dgm:cxn modelId="{572CB545-CA8E-4825-B062-2808E0B00287}" type="presParOf" srcId="{908385AC-AAC6-4C84-9596-86AA0233B525}" destId="{2AA2711F-2E82-48EE-AA8F-E582645E64E6}" srcOrd="2" destOrd="0" presId="urn:microsoft.com/office/officeart/2005/8/layout/StepDownProcess"/>
    <dgm:cxn modelId="{D15F1076-7D50-4EDD-8034-18EE99E07678}" type="presParOf" srcId="{1360E544-E1BD-482B-BE39-E04162625F67}" destId="{0A4E8738-585D-47F2-A5B2-50644D1D4706}" srcOrd="3" destOrd="0" presId="urn:microsoft.com/office/officeart/2005/8/layout/StepDownProcess"/>
    <dgm:cxn modelId="{F6DF613F-EC9D-4CCF-8E00-83CE3A1E330E}" type="presParOf" srcId="{1360E544-E1BD-482B-BE39-E04162625F67}" destId="{E2988858-007C-4A0A-BDA6-2E8E393A4745}" srcOrd="4" destOrd="0" presId="urn:microsoft.com/office/officeart/2005/8/layout/StepDownProcess"/>
    <dgm:cxn modelId="{8B34AB9A-2934-4682-8C7D-FD4FE07D56A4}" type="presParOf" srcId="{E2988858-007C-4A0A-BDA6-2E8E393A4745}" destId="{05A1FBEE-0B01-49C8-947B-A11E71ED5ECB}"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19E7434-A74D-4D2F-8B0F-AF718D95F99D}" type="doc">
      <dgm:prSet loTypeId="urn:microsoft.com/office/officeart/2005/8/layout/StepDownProcess" loCatId="process" qsTypeId="urn:microsoft.com/office/officeart/2005/8/quickstyle/simple3" qsCatId="simple" csTypeId="urn:microsoft.com/office/officeart/2005/8/colors/accent1_2" csCatId="accent1" phldr="1"/>
      <dgm:spPr/>
      <dgm:t>
        <a:bodyPr/>
        <a:lstStyle/>
        <a:p>
          <a:endParaRPr lang="en-US"/>
        </a:p>
      </dgm:t>
    </dgm:pt>
    <dgm:pt modelId="{9E14FFD5-1F52-4DA2-9F0C-C2FC09D7F05E}">
      <dgm:prSet phldrT="[Text]" custT="1"/>
      <dgm:spPr/>
      <dgm:t>
        <a:bodyPr/>
        <a:lstStyle/>
        <a:p>
          <a:r>
            <a:rPr lang="sr-Latn-ME" sz="1600" b="1" dirty="0" smtClean="0"/>
            <a:t>LEGALITET</a:t>
          </a:r>
          <a:endParaRPr lang="en-US" sz="1600" b="1" dirty="0"/>
        </a:p>
      </dgm:t>
    </dgm:pt>
    <dgm:pt modelId="{3FE74ED1-FF2B-4538-AB75-EB90E5F40A5B}" type="parTrans" cxnId="{F132F495-C0B2-43E7-A336-B2696CBDA813}">
      <dgm:prSet/>
      <dgm:spPr/>
      <dgm:t>
        <a:bodyPr/>
        <a:lstStyle/>
        <a:p>
          <a:endParaRPr lang="en-US"/>
        </a:p>
      </dgm:t>
    </dgm:pt>
    <dgm:pt modelId="{A478E411-08BC-478D-90E3-925FF18E9919}" type="sibTrans" cxnId="{F132F495-C0B2-43E7-A336-B2696CBDA813}">
      <dgm:prSet/>
      <dgm:spPr/>
      <dgm:t>
        <a:bodyPr/>
        <a:lstStyle/>
        <a:p>
          <a:endParaRPr lang="en-US"/>
        </a:p>
      </dgm:t>
    </dgm:pt>
    <dgm:pt modelId="{69D99549-2598-4191-94EB-303F3C807DC2}">
      <dgm:prSet phldrT="[Text]"/>
      <dgm:spPr/>
      <dgm:t>
        <a:bodyPr/>
        <a:lstStyle/>
        <a:p>
          <a:r>
            <a:rPr lang="sr-Latn-ME" dirty="0" smtClean="0"/>
            <a:t>Propisano, dostupno, jasno</a:t>
          </a:r>
          <a:endParaRPr lang="en-US" dirty="0"/>
        </a:p>
      </dgm:t>
    </dgm:pt>
    <dgm:pt modelId="{338E8BB3-8BDA-4CE0-BF9D-A19C5C4B19BA}" type="parTrans" cxnId="{35EA3ABF-06DC-439B-AD14-F6AC917D975D}">
      <dgm:prSet/>
      <dgm:spPr/>
      <dgm:t>
        <a:bodyPr/>
        <a:lstStyle/>
        <a:p>
          <a:endParaRPr lang="en-US"/>
        </a:p>
      </dgm:t>
    </dgm:pt>
    <dgm:pt modelId="{C144C637-3B46-484A-AD05-85BA55F20C92}" type="sibTrans" cxnId="{35EA3ABF-06DC-439B-AD14-F6AC917D975D}">
      <dgm:prSet/>
      <dgm:spPr/>
      <dgm:t>
        <a:bodyPr/>
        <a:lstStyle/>
        <a:p>
          <a:endParaRPr lang="en-US"/>
        </a:p>
      </dgm:t>
    </dgm:pt>
    <dgm:pt modelId="{FE6A75FF-36F8-4C7B-BB19-BDE7217EE32C}">
      <dgm:prSet phldrT="[Text]" custT="1"/>
      <dgm:spPr/>
      <dgm:t>
        <a:bodyPr/>
        <a:lstStyle/>
        <a:p>
          <a:r>
            <a:rPr lang="sr-Latn-ME" sz="1400" b="1" dirty="0" smtClean="0"/>
            <a:t>LEGITIMITET </a:t>
          </a:r>
          <a:endParaRPr lang="en-US" sz="1400" b="1" dirty="0"/>
        </a:p>
      </dgm:t>
    </dgm:pt>
    <dgm:pt modelId="{09AEFDF8-085E-4A59-A5C0-5AF75E9B512A}" type="parTrans" cxnId="{733C13B6-961A-4102-ABB9-58661353D77D}">
      <dgm:prSet/>
      <dgm:spPr/>
      <dgm:t>
        <a:bodyPr/>
        <a:lstStyle/>
        <a:p>
          <a:endParaRPr lang="en-US"/>
        </a:p>
      </dgm:t>
    </dgm:pt>
    <dgm:pt modelId="{165FCE70-E026-4BD2-8F2F-A8424DAEE7EB}" type="sibTrans" cxnId="{733C13B6-961A-4102-ABB9-58661353D77D}">
      <dgm:prSet/>
      <dgm:spPr/>
      <dgm:t>
        <a:bodyPr/>
        <a:lstStyle/>
        <a:p>
          <a:endParaRPr lang="en-US"/>
        </a:p>
      </dgm:t>
    </dgm:pt>
    <dgm:pt modelId="{7613D9F2-147B-4B04-8AF7-EB4D1F432384}">
      <dgm:prSet phldrT="[Text]"/>
      <dgm:spPr/>
      <dgm:t>
        <a:bodyPr/>
        <a:lstStyle/>
        <a:p>
          <a:r>
            <a:rPr lang="sr-Latn-ME" dirty="0" smtClean="0"/>
            <a:t> Katalog interesa – nesumljivi IMPERATIV, koji opravdava  zadiranje </a:t>
          </a:r>
          <a:endParaRPr lang="en-US" dirty="0"/>
        </a:p>
      </dgm:t>
    </dgm:pt>
    <dgm:pt modelId="{40068300-66A0-41EC-BAED-26104713B7BC}" type="parTrans" cxnId="{E848CBE7-D35B-4A73-B7A6-DAC3733FBB23}">
      <dgm:prSet/>
      <dgm:spPr/>
      <dgm:t>
        <a:bodyPr/>
        <a:lstStyle/>
        <a:p>
          <a:endParaRPr lang="en-US"/>
        </a:p>
      </dgm:t>
    </dgm:pt>
    <dgm:pt modelId="{00D1C75A-2CDD-409D-8E40-DDF9DCB6BF46}" type="sibTrans" cxnId="{E848CBE7-D35B-4A73-B7A6-DAC3733FBB23}">
      <dgm:prSet/>
      <dgm:spPr/>
      <dgm:t>
        <a:bodyPr/>
        <a:lstStyle/>
        <a:p>
          <a:endParaRPr lang="en-US"/>
        </a:p>
      </dgm:t>
    </dgm:pt>
    <dgm:pt modelId="{F139D42F-74B2-480D-9E02-CDB5D196B0EB}">
      <dgm:prSet phldrT="[Text]" custT="1"/>
      <dgm:spPr/>
      <dgm:t>
        <a:bodyPr/>
        <a:lstStyle/>
        <a:p>
          <a:r>
            <a:rPr lang="sr-Latn-ME" sz="1200" b="1" dirty="0" smtClean="0"/>
            <a:t>NEOPHODNOST I </a:t>
          </a:r>
        </a:p>
        <a:p>
          <a:r>
            <a:rPr lang="sr-Latn-ME" sz="1200" b="1" dirty="0" smtClean="0"/>
            <a:t>PROPORCIONALNOST</a:t>
          </a:r>
          <a:endParaRPr lang="en-US" sz="1200" b="1" dirty="0"/>
        </a:p>
      </dgm:t>
    </dgm:pt>
    <dgm:pt modelId="{F254387B-8ACA-418B-9C07-A43182239431}" type="parTrans" cxnId="{F551EE0F-E66E-432A-A791-B2ED169ABE2B}">
      <dgm:prSet/>
      <dgm:spPr/>
      <dgm:t>
        <a:bodyPr/>
        <a:lstStyle/>
        <a:p>
          <a:endParaRPr lang="en-US"/>
        </a:p>
      </dgm:t>
    </dgm:pt>
    <dgm:pt modelId="{272C5A99-C01E-4D91-BD2B-0C2EF198115F}" type="sibTrans" cxnId="{F551EE0F-E66E-432A-A791-B2ED169ABE2B}">
      <dgm:prSet/>
      <dgm:spPr/>
      <dgm:t>
        <a:bodyPr/>
        <a:lstStyle/>
        <a:p>
          <a:endParaRPr lang="en-US"/>
        </a:p>
      </dgm:t>
    </dgm:pt>
    <dgm:pt modelId="{5B8DDA34-2955-4741-B759-956F9292065F}">
      <dgm:prSet phldrT="[Text]"/>
      <dgm:spPr/>
      <dgm:t>
        <a:bodyPr/>
        <a:lstStyle/>
        <a:p>
          <a:r>
            <a:rPr lang="sr-Latn-ME" dirty="0" smtClean="0"/>
            <a:t>Snažna neodložna društvena potreba (PODESNO, POTREBNO, PRIMJERENO, NEODLOŽNO)</a:t>
          </a:r>
          <a:endParaRPr lang="en-US" dirty="0"/>
        </a:p>
      </dgm:t>
    </dgm:pt>
    <dgm:pt modelId="{3F088C9F-5EDD-4365-A081-53C911C54A73}" type="parTrans" cxnId="{40F62836-7E8E-4991-AEEF-27C8A4044358}">
      <dgm:prSet/>
      <dgm:spPr/>
      <dgm:t>
        <a:bodyPr/>
        <a:lstStyle/>
        <a:p>
          <a:endParaRPr lang="en-US"/>
        </a:p>
      </dgm:t>
    </dgm:pt>
    <dgm:pt modelId="{9D0ADC27-D989-48FF-8845-8D8EE48C264E}" type="sibTrans" cxnId="{40F62836-7E8E-4991-AEEF-27C8A4044358}">
      <dgm:prSet/>
      <dgm:spPr/>
      <dgm:t>
        <a:bodyPr/>
        <a:lstStyle/>
        <a:p>
          <a:endParaRPr lang="en-US"/>
        </a:p>
      </dgm:t>
    </dgm:pt>
    <dgm:pt modelId="{2B7C676D-98A2-459C-ACBD-E793B5F444FE}">
      <dgm:prSet phldrT="[Text]"/>
      <dgm:spPr/>
      <dgm:t>
        <a:bodyPr/>
        <a:lstStyle/>
        <a:p>
          <a:endParaRPr lang="en-US" dirty="0"/>
        </a:p>
      </dgm:t>
    </dgm:pt>
    <dgm:pt modelId="{61BF8C07-C9C6-4629-A64E-92F54810BF27}" type="parTrans" cxnId="{74F0A849-CEDE-49EA-8F26-13A819AA9854}">
      <dgm:prSet/>
      <dgm:spPr/>
      <dgm:t>
        <a:bodyPr/>
        <a:lstStyle/>
        <a:p>
          <a:endParaRPr lang="en-US"/>
        </a:p>
      </dgm:t>
    </dgm:pt>
    <dgm:pt modelId="{3ACF59E3-18CE-451F-A999-99EA18A8A245}" type="sibTrans" cxnId="{74F0A849-CEDE-49EA-8F26-13A819AA9854}">
      <dgm:prSet/>
      <dgm:spPr/>
      <dgm:t>
        <a:bodyPr/>
        <a:lstStyle/>
        <a:p>
          <a:endParaRPr lang="en-US"/>
        </a:p>
      </dgm:t>
    </dgm:pt>
    <dgm:pt modelId="{1360E544-E1BD-482B-BE39-E04162625F67}" type="pres">
      <dgm:prSet presAssocID="{B19E7434-A74D-4D2F-8B0F-AF718D95F99D}" presName="rootnode" presStyleCnt="0">
        <dgm:presLayoutVars>
          <dgm:chMax/>
          <dgm:chPref/>
          <dgm:dir/>
          <dgm:animLvl val="lvl"/>
        </dgm:presLayoutVars>
      </dgm:prSet>
      <dgm:spPr/>
      <dgm:t>
        <a:bodyPr/>
        <a:lstStyle/>
        <a:p>
          <a:endParaRPr lang="en-US"/>
        </a:p>
      </dgm:t>
    </dgm:pt>
    <dgm:pt modelId="{63508201-A7B3-4868-AC61-81FF05FA7846}" type="pres">
      <dgm:prSet presAssocID="{9E14FFD5-1F52-4DA2-9F0C-C2FC09D7F05E}" presName="composite" presStyleCnt="0"/>
      <dgm:spPr/>
    </dgm:pt>
    <dgm:pt modelId="{CFF8A6D3-3811-4542-AB24-B41B18928F61}" type="pres">
      <dgm:prSet presAssocID="{9E14FFD5-1F52-4DA2-9F0C-C2FC09D7F05E}" presName="bentUpArrow1" presStyleLbl="alignImgPlace1" presStyleIdx="0" presStyleCnt="2"/>
      <dgm:spPr/>
    </dgm:pt>
    <dgm:pt modelId="{0349A534-912F-4C8A-BB49-C93118667643}" type="pres">
      <dgm:prSet presAssocID="{9E14FFD5-1F52-4DA2-9F0C-C2FC09D7F05E}" presName="ParentText" presStyleLbl="node1" presStyleIdx="0" presStyleCnt="3" custLinFactNeighborX="-63655" custLinFactNeighborY="4313">
        <dgm:presLayoutVars>
          <dgm:chMax val="1"/>
          <dgm:chPref val="1"/>
          <dgm:bulletEnabled val="1"/>
        </dgm:presLayoutVars>
      </dgm:prSet>
      <dgm:spPr/>
      <dgm:t>
        <a:bodyPr/>
        <a:lstStyle/>
        <a:p>
          <a:endParaRPr lang="en-US"/>
        </a:p>
      </dgm:t>
    </dgm:pt>
    <dgm:pt modelId="{1FCC5C60-773B-4428-B6DF-A02FF2728260}" type="pres">
      <dgm:prSet presAssocID="{9E14FFD5-1F52-4DA2-9F0C-C2FC09D7F05E}" presName="ChildText" presStyleLbl="revTx" presStyleIdx="0" presStyleCnt="3">
        <dgm:presLayoutVars>
          <dgm:chMax val="0"/>
          <dgm:chPref val="0"/>
          <dgm:bulletEnabled val="1"/>
        </dgm:presLayoutVars>
      </dgm:prSet>
      <dgm:spPr/>
      <dgm:t>
        <a:bodyPr/>
        <a:lstStyle/>
        <a:p>
          <a:endParaRPr lang="en-US"/>
        </a:p>
      </dgm:t>
    </dgm:pt>
    <dgm:pt modelId="{B8AFE043-E2E8-40B8-BA4B-AF77CF08CE50}" type="pres">
      <dgm:prSet presAssocID="{A478E411-08BC-478D-90E3-925FF18E9919}" presName="sibTrans" presStyleCnt="0"/>
      <dgm:spPr/>
    </dgm:pt>
    <dgm:pt modelId="{908385AC-AAC6-4C84-9596-86AA0233B525}" type="pres">
      <dgm:prSet presAssocID="{FE6A75FF-36F8-4C7B-BB19-BDE7217EE32C}" presName="composite" presStyleCnt="0"/>
      <dgm:spPr/>
    </dgm:pt>
    <dgm:pt modelId="{B38C2B75-8DCD-49D8-9D7F-BD9560A6142F}" type="pres">
      <dgm:prSet presAssocID="{FE6A75FF-36F8-4C7B-BB19-BDE7217EE32C}" presName="bentUpArrow1" presStyleLbl="alignImgPlace1" presStyleIdx="1" presStyleCnt="2"/>
      <dgm:spPr/>
    </dgm:pt>
    <dgm:pt modelId="{11780DC3-5658-44B3-B181-DFD1D125ADEE}" type="pres">
      <dgm:prSet presAssocID="{FE6A75FF-36F8-4C7B-BB19-BDE7217EE32C}" presName="ParentText" presStyleLbl="node1" presStyleIdx="1" presStyleCnt="3" custLinFactNeighborX="3929" custLinFactNeighborY="-142">
        <dgm:presLayoutVars>
          <dgm:chMax val="1"/>
          <dgm:chPref val="1"/>
          <dgm:bulletEnabled val="1"/>
        </dgm:presLayoutVars>
      </dgm:prSet>
      <dgm:spPr/>
      <dgm:t>
        <a:bodyPr/>
        <a:lstStyle/>
        <a:p>
          <a:endParaRPr lang="en-US"/>
        </a:p>
      </dgm:t>
    </dgm:pt>
    <dgm:pt modelId="{2AA2711F-2E82-48EE-AA8F-E582645E64E6}" type="pres">
      <dgm:prSet presAssocID="{FE6A75FF-36F8-4C7B-BB19-BDE7217EE32C}" presName="ChildText" presStyleLbl="revTx" presStyleIdx="1" presStyleCnt="3" custScaleX="371458" custLinFactX="50766" custLinFactNeighborX="100000" custLinFactNeighborY="-69831">
        <dgm:presLayoutVars>
          <dgm:chMax val="0"/>
          <dgm:chPref val="0"/>
          <dgm:bulletEnabled val="1"/>
        </dgm:presLayoutVars>
      </dgm:prSet>
      <dgm:spPr/>
      <dgm:t>
        <a:bodyPr/>
        <a:lstStyle/>
        <a:p>
          <a:endParaRPr lang="en-US"/>
        </a:p>
      </dgm:t>
    </dgm:pt>
    <dgm:pt modelId="{0A4E8738-585D-47F2-A5B2-50644D1D4706}" type="pres">
      <dgm:prSet presAssocID="{165FCE70-E026-4BD2-8F2F-A8424DAEE7EB}" presName="sibTrans" presStyleCnt="0"/>
      <dgm:spPr/>
    </dgm:pt>
    <dgm:pt modelId="{E2988858-007C-4A0A-BDA6-2E8E393A4745}" type="pres">
      <dgm:prSet presAssocID="{F139D42F-74B2-480D-9E02-CDB5D196B0EB}" presName="composite" presStyleCnt="0"/>
      <dgm:spPr/>
    </dgm:pt>
    <dgm:pt modelId="{05A1FBEE-0B01-49C8-947B-A11E71ED5ECB}" type="pres">
      <dgm:prSet presAssocID="{F139D42F-74B2-480D-9E02-CDB5D196B0EB}" presName="ParentText" presStyleLbl="node1" presStyleIdx="2" presStyleCnt="3" custScaleX="140422">
        <dgm:presLayoutVars>
          <dgm:chMax val="1"/>
          <dgm:chPref val="1"/>
          <dgm:bulletEnabled val="1"/>
        </dgm:presLayoutVars>
      </dgm:prSet>
      <dgm:spPr/>
      <dgm:t>
        <a:bodyPr/>
        <a:lstStyle/>
        <a:p>
          <a:endParaRPr lang="en-US"/>
        </a:p>
      </dgm:t>
    </dgm:pt>
    <dgm:pt modelId="{B3DAB2EC-6DA0-4B4D-8DB1-D3B9663893A3}" type="pres">
      <dgm:prSet presAssocID="{F139D42F-74B2-480D-9E02-CDB5D196B0EB}" presName="FinalChildText" presStyleLbl="revTx" presStyleIdx="2" presStyleCnt="3" custScaleX="137184" custScaleY="185027" custLinFactNeighborX="37886" custLinFactNeighborY="-50466">
        <dgm:presLayoutVars>
          <dgm:chMax val="0"/>
          <dgm:chPref val="0"/>
          <dgm:bulletEnabled val="1"/>
        </dgm:presLayoutVars>
      </dgm:prSet>
      <dgm:spPr/>
      <dgm:t>
        <a:bodyPr/>
        <a:lstStyle/>
        <a:p>
          <a:endParaRPr lang="en-US"/>
        </a:p>
      </dgm:t>
    </dgm:pt>
  </dgm:ptLst>
  <dgm:cxnLst>
    <dgm:cxn modelId="{C9E61139-8F31-4BF7-96F9-D0F26FF35B46}" type="presOf" srcId="{FE6A75FF-36F8-4C7B-BB19-BDE7217EE32C}" destId="{11780DC3-5658-44B3-B181-DFD1D125ADEE}" srcOrd="0" destOrd="0" presId="urn:microsoft.com/office/officeart/2005/8/layout/StepDownProcess"/>
    <dgm:cxn modelId="{318D9EB1-3D64-4D03-8884-D8C1647163A7}" type="presOf" srcId="{2B7C676D-98A2-459C-ACBD-E793B5F444FE}" destId="{B3DAB2EC-6DA0-4B4D-8DB1-D3B9663893A3}" srcOrd="0" destOrd="1" presId="urn:microsoft.com/office/officeart/2005/8/layout/StepDownProcess"/>
    <dgm:cxn modelId="{9D498B1E-E7B3-43BD-AC6B-581827D41BCE}" type="presOf" srcId="{7613D9F2-147B-4B04-8AF7-EB4D1F432384}" destId="{2AA2711F-2E82-48EE-AA8F-E582645E64E6}" srcOrd="0" destOrd="0" presId="urn:microsoft.com/office/officeart/2005/8/layout/StepDownProcess"/>
    <dgm:cxn modelId="{7D977B1D-29A3-4684-9A5B-B73764399959}" type="presOf" srcId="{69D99549-2598-4191-94EB-303F3C807DC2}" destId="{1FCC5C60-773B-4428-B6DF-A02FF2728260}" srcOrd="0" destOrd="0" presId="urn:microsoft.com/office/officeart/2005/8/layout/StepDownProcess"/>
    <dgm:cxn modelId="{74F0A849-CEDE-49EA-8F26-13A819AA9854}" srcId="{F139D42F-74B2-480D-9E02-CDB5D196B0EB}" destId="{2B7C676D-98A2-459C-ACBD-E793B5F444FE}" srcOrd="1" destOrd="0" parTransId="{61BF8C07-C9C6-4629-A64E-92F54810BF27}" sibTransId="{3ACF59E3-18CE-451F-A999-99EA18A8A245}"/>
    <dgm:cxn modelId="{733C13B6-961A-4102-ABB9-58661353D77D}" srcId="{B19E7434-A74D-4D2F-8B0F-AF718D95F99D}" destId="{FE6A75FF-36F8-4C7B-BB19-BDE7217EE32C}" srcOrd="1" destOrd="0" parTransId="{09AEFDF8-085E-4A59-A5C0-5AF75E9B512A}" sibTransId="{165FCE70-E026-4BD2-8F2F-A8424DAEE7EB}"/>
    <dgm:cxn modelId="{D702598B-3A46-4C7F-A6C0-A9A43D309668}" type="presOf" srcId="{9E14FFD5-1F52-4DA2-9F0C-C2FC09D7F05E}" destId="{0349A534-912F-4C8A-BB49-C93118667643}" srcOrd="0" destOrd="0" presId="urn:microsoft.com/office/officeart/2005/8/layout/StepDownProcess"/>
    <dgm:cxn modelId="{A1FCB581-4A25-46BC-A896-556E4793302B}" type="presOf" srcId="{F139D42F-74B2-480D-9E02-CDB5D196B0EB}" destId="{05A1FBEE-0B01-49C8-947B-A11E71ED5ECB}" srcOrd="0" destOrd="0" presId="urn:microsoft.com/office/officeart/2005/8/layout/StepDownProcess"/>
    <dgm:cxn modelId="{A3943B0C-64FA-407A-8AB1-AF1AFE661B5C}" type="presOf" srcId="{B19E7434-A74D-4D2F-8B0F-AF718D95F99D}" destId="{1360E544-E1BD-482B-BE39-E04162625F67}" srcOrd="0" destOrd="0" presId="urn:microsoft.com/office/officeart/2005/8/layout/StepDownProcess"/>
    <dgm:cxn modelId="{35EA3ABF-06DC-439B-AD14-F6AC917D975D}" srcId="{9E14FFD5-1F52-4DA2-9F0C-C2FC09D7F05E}" destId="{69D99549-2598-4191-94EB-303F3C807DC2}" srcOrd="0" destOrd="0" parTransId="{338E8BB3-8BDA-4CE0-BF9D-A19C5C4B19BA}" sibTransId="{C144C637-3B46-484A-AD05-85BA55F20C92}"/>
    <dgm:cxn modelId="{F551EE0F-E66E-432A-A791-B2ED169ABE2B}" srcId="{B19E7434-A74D-4D2F-8B0F-AF718D95F99D}" destId="{F139D42F-74B2-480D-9E02-CDB5D196B0EB}" srcOrd="2" destOrd="0" parTransId="{F254387B-8ACA-418B-9C07-A43182239431}" sibTransId="{272C5A99-C01E-4D91-BD2B-0C2EF198115F}"/>
    <dgm:cxn modelId="{FC215071-CEEE-48E7-A65B-2216C429F63A}" type="presOf" srcId="{5B8DDA34-2955-4741-B759-956F9292065F}" destId="{B3DAB2EC-6DA0-4B4D-8DB1-D3B9663893A3}" srcOrd="0" destOrd="0" presId="urn:microsoft.com/office/officeart/2005/8/layout/StepDownProcess"/>
    <dgm:cxn modelId="{E848CBE7-D35B-4A73-B7A6-DAC3733FBB23}" srcId="{FE6A75FF-36F8-4C7B-BB19-BDE7217EE32C}" destId="{7613D9F2-147B-4B04-8AF7-EB4D1F432384}" srcOrd="0" destOrd="0" parTransId="{40068300-66A0-41EC-BAED-26104713B7BC}" sibTransId="{00D1C75A-2CDD-409D-8E40-DDF9DCB6BF46}"/>
    <dgm:cxn modelId="{40F62836-7E8E-4991-AEEF-27C8A4044358}" srcId="{F139D42F-74B2-480D-9E02-CDB5D196B0EB}" destId="{5B8DDA34-2955-4741-B759-956F9292065F}" srcOrd="0" destOrd="0" parTransId="{3F088C9F-5EDD-4365-A081-53C911C54A73}" sibTransId="{9D0ADC27-D989-48FF-8845-8D8EE48C264E}"/>
    <dgm:cxn modelId="{F132F495-C0B2-43E7-A336-B2696CBDA813}" srcId="{B19E7434-A74D-4D2F-8B0F-AF718D95F99D}" destId="{9E14FFD5-1F52-4DA2-9F0C-C2FC09D7F05E}" srcOrd="0" destOrd="0" parTransId="{3FE74ED1-FF2B-4538-AB75-EB90E5F40A5B}" sibTransId="{A478E411-08BC-478D-90E3-925FF18E9919}"/>
    <dgm:cxn modelId="{694DF49D-5112-4185-9E3A-8BEB71879A03}" type="presParOf" srcId="{1360E544-E1BD-482B-BE39-E04162625F67}" destId="{63508201-A7B3-4868-AC61-81FF05FA7846}" srcOrd="0" destOrd="0" presId="urn:microsoft.com/office/officeart/2005/8/layout/StepDownProcess"/>
    <dgm:cxn modelId="{45DB2C95-206E-428C-8AAF-A098FC64AFC7}" type="presParOf" srcId="{63508201-A7B3-4868-AC61-81FF05FA7846}" destId="{CFF8A6D3-3811-4542-AB24-B41B18928F61}" srcOrd="0" destOrd="0" presId="urn:microsoft.com/office/officeart/2005/8/layout/StepDownProcess"/>
    <dgm:cxn modelId="{F42FE279-4A67-4198-9EBF-601E18D1D465}" type="presParOf" srcId="{63508201-A7B3-4868-AC61-81FF05FA7846}" destId="{0349A534-912F-4C8A-BB49-C93118667643}" srcOrd="1" destOrd="0" presId="urn:microsoft.com/office/officeart/2005/8/layout/StepDownProcess"/>
    <dgm:cxn modelId="{E1897F5F-799F-45C8-AC61-AE8D46996E82}" type="presParOf" srcId="{63508201-A7B3-4868-AC61-81FF05FA7846}" destId="{1FCC5C60-773B-4428-B6DF-A02FF2728260}" srcOrd="2" destOrd="0" presId="urn:microsoft.com/office/officeart/2005/8/layout/StepDownProcess"/>
    <dgm:cxn modelId="{1BD5D4A3-7B21-4564-AD36-6FDCB1FE829C}" type="presParOf" srcId="{1360E544-E1BD-482B-BE39-E04162625F67}" destId="{B8AFE043-E2E8-40B8-BA4B-AF77CF08CE50}" srcOrd="1" destOrd="0" presId="urn:microsoft.com/office/officeart/2005/8/layout/StepDownProcess"/>
    <dgm:cxn modelId="{A5E84575-2EAA-43FB-82E8-5BB08FC7C623}" type="presParOf" srcId="{1360E544-E1BD-482B-BE39-E04162625F67}" destId="{908385AC-AAC6-4C84-9596-86AA0233B525}" srcOrd="2" destOrd="0" presId="urn:microsoft.com/office/officeart/2005/8/layout/StepDownProcess"/>
    <dgm:cxn modelId="{4B5C24C4-6AB8-43D1-9DE9-629032D20FBE}" type="presParOf" srcId="{908385AC-AAC6-4C84-9596-86AA0233B525}" destId="{B38C2B75-8DCD-49D8-9D7F-BD9560A6142F}" srcOrd="0" destOrd="0" presId="urn:microsoft.com/office/officeart/2005/8/layout/StepDownProcess"/>
    <dgm:cxn modelId="{39204653-AE49-4DD0-A08F-6D68203CCF56}" type="presParOf" srcId="{908385AC-AAC6-4C84-9596-86AA0233B525}" destId="{11780DC3-5658-44B3-B181-DFD1D125ADEE}" srcOrd="1" destOrd="0" presId="urn:microsoft.com/office/officeart/2005/8/layout/StepDownProcess"/>
    <dgm:cxn modelId="{CCED5F19-604F-4BBE-B9C8-4ED45EC99930}" type="presParOf" srcId="{908385AC-AAC6-4C84-9596-86AA0233B525}" destId="{2AA2711F-2E82-48EE-AA8F-E582645E64E6}" srcOrd="2" destOrd="0" presId="urn:microsoft.com/office/officeart/2005/8/layout/StepDownProcess"/>
    <dgm:cxn modelId="{7C8F19A9-9A06-451F-A84D-3BD21796C8AE}" type="presParOf" srcId="{1360E544-E1BD-482B-BE39-E04162625F67}" destId="{0A4E8738-585D-47F2-A5B2-50644D1D4706}" srcOrd="3" destOrd="0" presId="urn:microsoft.com/office/officeart/2005/8/layout/StepDownProcess"/>
    <dgm:cxn modelId="{28E49679-1073-47CF-B243-9E1877CF9BE9}" type="presParOf" srcId="{1360E544-E1BD-482B-BE39-E04162625F67}" destId="{E2988858-007C-4A0A-BDA6-2E8E393A4745}" srcOrd="4" destOrd="0" presId="urn:microsoft.com/office/officeart/2005/8/layout/StepDownProcess"/>
    <dgm:cxn modelId="{AD72F49F-926A-4CAC-A691-161BBDE7E52C}" type="presParOf" srcId="{E2988858-007C-4A0A-BDA6-2E8E393A4745}" destId="{05A1FBEE-0B01-49C8-947B-A11E71ED5ECB}" srcOrd="0" destOrd="0" presId="urn:microsoft.com/office/officeart/2005/8/layout/StepDownProcess"/>
    <dgm:cxn modelId="{1D9A2684-2409-4748-B6B6-79C40D6A9109}" type="presParOf" srcId="{E2988858-007C-4A0A-BDA6-2E8E393A4745}" destId="{B3DAB2EC-6DA0-4B4D-8DB1-D3B9663893A3}"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19E7434-A74D-4D2F-8B0F-AF718D95F99D}" type="doc">
      <dgm:prSet loTypeId="urn:microsoft.com/office/officeart/2005/8/layout/StepDownProcess" loCatId="process" qsTypeId="urn:microsoft.com/office/officeart/2005/8/quickstyle/simple3" qsCatId="simple" csTypeId="urn:microsoft.com/office/officeart/2005/8/colors/accent1_2" csCatId="accent1" phldr="1"/>
      <dgm:spPr/>
      <dgm:t>
        <a:bodyPr/>
        <a:lstStyle/>
        <a:p>
          <a:endParaRPr lang="en-US"/>
        </a:p>
      </dgm:t>
    </dgm:pt>
    <dgm:pt modelId="{9E14FFD5-1F52-4DA2-9F0C-C2FC09D7F05E}">
      <dgm:prSet phldrT="[Text]" custT="1"/>
      <dgm:spPr/>
      <dgm:t>
        <a:bodyPr/>
        <a:lstStyle/>
        <a:p>
          <a:r>
            <a:rPr lang="sr-Latn-ME" sz="1400" b="1" dirty="0" smtClean="0"/>
            <a:t>KATEGORISANJE mogućnost za izbjegavanje balansiranja</a:t>
          </a:r>
        </a:p>
      </dgm:t>
    </dgm:pt>
    <dgm:pt modelId="{3FE74ED1-FF2B-4538-AB75-EB90E5F40A5B}" type="parTrans" cxnId="{F132F495-C0B2-43E7-A336-B2696CBDA813}">
      <dgm:prSet/>
      <dgm:spPr/>
      <dgm:t>
        <a:bodyPr/>
        <a:lstStyle/>
        <a:p>
          <a:endParaRPr lang="en-US"/>
        </a:p>
      </dgm:t>
    </dgm:pt>
    <dgm:pt modelId="{A478E411-08BC-478D-90E3-925FF18E9919}" type="sibTrans" cxnId="{F132F495-C0B2-43E7-A336-B2696CBDA813}">
      <dgm:prSet/>
      <dgm:spPr/>
      <dgm:t>
        <a:bodyPr/>
        <a:lstStyle/>
        <a:p>
          <a:endParaRPr lang="en-US"/>
        </a:p>
      </dgm:t>
    </dgm:pt>
    <dgm:pt modelId="{69D99549-2598-4191-94EB-303F3C807DC2}">
      <dgm:prSet phldrT="[Text]"/>
      <dgm:spPr/>
      <dgm:t>
        <a:bodyPr/>
        <a:lstStyle/>
        <a:p>
          <a:r>
            <a:rPr lang="sr-Latn-ME" smtClean="0"/>
            <a:t>Gerards</a:t>
          </a:r>
          <a:endParaRPr lang="en-US" dirty="0"/>
        </a:p>
      </dgm:t>
    </dgm:pt>
    <dgm:pt modelId="{338E8BB3-8BDA-4CE0-BF9D-A19C5C4B19BA}" type="parTrans" cxnId="{35EA3ABF-06DC-439B-AD14-F6AC917D975D}">
      <dgm:prSet/>
      <dgm:spPr/>
      <dgm:t>
        <a:bodyPr/>
        <a:lstStyle/>
        <a:p>
          <a:endParaRPr lang="en-US"/>
        </a:p>
      </dgm:t>
    </dgm:pt>
    <dgm:pt modelId="{C144C637-3B46-484A-AD05-85BA55F20C92}" type="sibTrans" cxnId="{35EA3ABF-06DC-439B-AD14-F6AC917D975D}">
      <dgm:prSet/>
      <dgm:spPr/>
      <dgm:t>
        <a:bodyPr/>
        <a:lstStyle/>
        <a:p>
          <a:endParaRPr lang="en-US"/>
        </a:p>
      </dgm:t>
    </dgm:pt>
    <dgm:pt modelId="{FE6A75FF-36F8-4C7B-BB19-BDE7217EE32C}">
      <dgm:prSet phldrT="[Text]" custT="1"/>
      <dgm:spPr/>
      <dgm:t>
        <a:bodyPr/>
        <a:lstStyle/>
        <a:p>
          <a:r>
            <a:rPr lang="sr-Latn-ME" sz="1400" b="1" dirty="0" smtClean="0"/>
            <a:t>Sud pravde Evropske unije</a:t>
          </a:r>
          <a:endParaRPr lang="en-US" sz="1400" b="1" dirty="0"/>
        </a:p>
      </dgm:t>
    </dgm:pt>
    <dgm:pt modelId="{09AEFDF8-085E-4A59-A5C0-5AF75E9B512A}" type="parTrans" cxnId="{733C13B6-961A-4102-ABB9-58661353D77D}">
      <dgm:prSet/>
      <dgm:spPr/>
      <dgm:t>
        <a:bodyPr/>
        <a:lstStyle/>
        <a:p>
          <a:endParaRPr lang="en-US"/>
        </a:p>
      </dgm:t>
    </dgm:pt>
    <dgm:pt modelId="{165FCE70-E026-4BD2-8F2F-A8424DAEE7EB}" type="sibTrans" cxnId="{733C13B6-961A-4102-ABB9-58661353D77D}">
      <dgm:prSet/>
      <dgm:spPr/>
      <dgm:t>
        <a:bodyPr/>
        <a:lstStyle/>
        <a:p>
          <a:endParaRPr lang="en-US"/>
        </a:p>
      </dgm:t>
    </dgm:pt>
    <dgm:pt modelId="{7613D9F2-147B-4B04-8AF7-EB4D1F432384}">
      <dgm:prSet phldrT="[Text]"/>
      <dgm:spPr/>
      <dgm:t>
        <a:bodyPr/>
        <a:lstStyle/>
        <a:p>
          <a:r>
            <a:rPr lang="sr-Latn-ME" dirty="0" smtClean="0"/>
            <a:t>Alexijev „Zakon o balansiranju“</a:t>
          </a:r>
          <a:endParaRPr lang="en-US" dirty="0"/>
        </a:p>
      </dgm:t>
    </dgm:pt>
    <dgm:pt modelId="{40068300-66A0-41EC-BAED-26104713B7BC}" type="parTrans" cxnId="{E848CBE7-D35B-4A73-B7A6-DAC3733FBB23}">
      <dgm:prSet/>
      <dgm:spPr/>
      <dgm:t>
        <a:bodyPr/>
        <a:lstStyle/>
        <a:p>
          <a:endParaRPr lang="en-US"/>
        </a:p>
      </dgm:t>
    </dgm:pt>
    <dgm:pt modelId="{00D1C75A-2CDD-409D-8E40-DDF9DCB6BF46}" type="sibTrans" cxnId="{E848CBE7-D35B-4A73-B7A6-DAC3733FBB23}">
      <dgm:prSet/>
      <dgm:spPr/>
      <dgm:t>
        <a:bodyPr/>
        <a:lstStyle/>
        <a:p>
          <a:endParaRPr lang="en-US"/>
        </a:p>
      </dgm:t>
    </dgm:pt>
    <dgm:pt modelId="{F139D42F-74B2-480D-9E02-CDB5D196B0EB}">
      <dgm:prSet phldrT="[Text]" custT="1"/>
      <dgm:spPr/>
      <dgm:t>
        <a:bodyPr/>
        <a:lstStyle/>
        <a:p>
          <a:r>
            <a:rPr lang="sr-Latn-ME" sz="1200" b="1" dirty="0" smtClean="0"/>
            <a:t>Tri faze ovog testa mogu biti identifikovane: </a:t>
          </a:r>
        </a:p>
      </dgm:t>
    </dgm:pt>
    <dgm:pt modelId="{F254387B-8ACA-418B-9C07-A43182239431}" type="parTrans" cxnId="{F551EE0F-E66E-432A-A791-B2ED169ABE2B}">
      <dgm:prSet/>
      <dgm:spPr/>
      <dgm:t>
        <a:bodyPr/>
        <a:lstStyle/>
        <a:p>
          <a:endParaRPr lang="en-US"/>
        </a:p>
      </dgm:t>
    </dgm:pt>
    <dgm:pt modelId="{272C5A99-C01E-4D91-BD2B-0C2EF198115F}" type="sibTrans" cxnId="{F551EE0F-E66E-432A-A791-B2ED169ABE2B}">
      <dgm:prSet/>
      <dgm:spPr/>
      <dgm:t>
        <a:bodyPr/>
        <a:lstStyle/>
        <a:p>
          <a:endParaRPr lang="en-US"/>
        </a:p>
      </dgm:t>
    </dgm:pt>
    <dgm:pt modelId="{1360E544-E1BD-482B-BE39-E04162625F67}" type="pres">
      <dgm:prSet presAssocID="{B19E7434-A74D-4D2F-8B0F-AF718D95F99D}" presName="rootnode" presStyleCnt="0">
        <dgm:presLayoutVars>
          <dgm:chMax/>
          <dgm:chPref/>
          <dgm:dir/>
          <dgm:animLvl val="lvl"/>
        </dgm:presLayoutVars>
      </dgm:prSet>
      <dgm:spPr/>
      <dgm:t>
        <a:bodyPr/>
        <a:lstStyle/>
        <a:p>
          <a:endParaRPr lang="en-US"/>
        </a:p>
      </dgm:t>
    </dgm:pt>
    <dgm:pt modelId="{63508201-A7B3-4868-AC61-81FF05FA7846}" type="pres">
      <dgm:prSet presAssocID="{9E14FFD5-1F52-4DA2-9F0C-C2FC09D7F05E}" presName="composite" presStyleCnt="0"/>
      <dgm:spPr/>
    </dgm:pt>
    <dgm:pt modelId="{CFF8A6D3-3811-4542-AB24-B41B18928F61}" type="pres">
      <dgm:prSet presAssocID="{9E14FFD5-1F52-4DA2-9F0C-C2FC09D7F05E}" presName="bentUpArrow1" presStyleLbl="alignImgPlace1" presStyleIdx="0" presStyleCnt="2" custLinFactX="-56142" custLinFactNeighborX="-100000" custLinFactNeighborY="-13981"/>
      <dgm:spPr/>
    </dgm:pt>
    <dgm:pt modelId="{0349A534-912F-4C8A-BB49-C93118667643}" type="pres">
      <dgm:prSet presAssocID="{9E14FFD5-1F52-4DA2-9F0C-C2FC09D7F05E}" presName="ParentText" presStyleLbl="node1" presStyleIdx="0" presStyleCnt="3" custScaleX="98424" custScaleY="56395" custLinFactX="-42975" custLinFactNeighborX="-100000" custLinFactNeighborY="-1882">
        <dgm:presLayoutVars>
          <dgm:chMax val="1"/>
          <dgm:chPref val="1"/>
          <dgm:bulletEnabled val="1"/>
        </dgm:presLayoutVars>
      </dgm:prSet>
      <dgm:spPr/>
      <dgm:t>
        <a:bodyPr/>
        <a:lstStyle/>
        <a:p>
          <a:endParaRPr lang="en-US"/>
        </a:p>
      </dgm:t>
    </dgm:pt>
    <dgm:pt modelId="{1FCC5C60-773B-4428-B6DF-A02FF2728260}" type="pres">
      <dgm:prSet presAssocID="{9E14FFD5-1F52-4DA2-9F0C-C2FC09D7F05E}" presName="ChildText" presStyleLbl="revTx" presStyleIdx="0" presStyleCnt="2" custScaleY="36014" custLinFactX="-62545" custLinFactNeighborX="-100000" custLinFactNeighborY="5222">
        <dgm:presLayoutVars>
          <dgm:chMax val="0"/>
          <dgm:chPref val="0"/>
          <dgm:bulletEnabled val="1"/>
        </dgm:presLayoutVars>
      </dgm:prSet>
      <dgm:spPr/>
      <dgm:t>
        <a:bodyPr/>
        <a:lstStyle/>
        <a:p>
          <a:endParaRPr lang="en-US"/>
        </a:p>
      </dgm:t>
    </dgm:pt>
    <dgm:pt modelId="{B8AFE043-E2E8-40B8-BA4B-AF77CF08CE50}" type="pres">
      <dgm:prSet presAssocID="{A478E411-08BC-478D-90E3-925FF18E9919}" presName="sibTrans" presStyleCnt="0"/>
      <dgm:spPr/>
    </dgm:pt>
    <dgm:pt modelId="{908385AC-AAC6-4C84-9596-86AA0233B525}" type="pres">
      <dgm:prSet presAssocID="{FE6A75FF-36F8-4C7B-BB19-BDE7217EE32C}" presName="composite" presStyleCnt="0"/>
      <dgm:spPr/>
    </dgm:pt>
    <dgm:pt modelId="{B38C2B75-8DCD-49D8-9D7F-BD9560A6142F}" type="pres">
      <dgm:prSet presAssocID="{FE6A75FF-36F8-4C7B-BB19-BDE7217EE32C}" presName="bentUpArrow1" presStyleLbl="alignImgPlace1" presStyleIdx="1" presStyleCnt="2" custLinFactNeighborX="-97666" custLinFactNeighborY="433"/>
      <dgm:spPr/>
    </dgm:pt>
    <dgm:pt modelId="{11780DC3-5658-44B3-B181-DFD1D125ADEE}" type="pres">
      <dgm:prSet presAssocID="{FE6A75FF-36F8-4C7B-BB19-BDE7217EE32C}" presName="ParentText" presStyleLbl="node1" presStyleIdx="1" presStyleCnt="3" custScaleX="133539" custLinFactX="-9176" custLinFactNeighborX="-100000" custLinFactNeighborY="-18062">
        <dgm:presLayoutVars>
          <dgm:chMax val="1"/>
          <dgm:chPref val="1"/>
          <dgm:bulletEnabled val="1"/>
        </dgm:presLayoutVars>
      </dgm:prSet>
      <dgm:spPr/>
      <dgm:t>
        <a:bodyPr/>
        <a:lstStyle/>
        <a:p>
          <a:endParaRPr lang="en-US"/>
        </a:p>
      </dgm:t>
    </dgm:pt>
    <dgm:pt modelId="{2AA2711F-2E82-48EE-AA8F-E582645E64E6}" type="pres">
      <dgm:prSet presAssocID="{FE6A75FF-36F8-4C7B-BB19-BDE7217EE32C}" presName="ChildText" presStyleLbl="revTx" presStyleIdx="1" presStyleCnt="2" custScaleX="131952" custScaleY="73062" custLinFactX="-30790" custLinFactY="-12124" custLinFactNeighborX="-100000" custLinFactNeighborY="-100000">
        <dgm:presLayoutVars>
          <dgm:chMax val="0"/>
          <dgm:chPref val="0"/>
          <dgm:bulletEnabled val="1"/>
        </dgm:presLayoutVars>
      </dgm:prSet>
      <dgm:spPr/>
      <dgm:t>
        <a:bodyPr/>
        <a:lstStyle/>
        <a:p>
          <a:endParaRPr lang="en-US"/>
        </a:p>
      </dgm:t>
    </dgm:pt>
    <dgm:pt modelId="{0A4E8738-585D-47F2-A5B2-50644D1D4706}" type="pres">
      <dgm:prSet presAssocID="{165FCE70-E026-4BD2-8F2F-A8424DAEE7EB}" presName="sibTrans" presStyleCnt="0"/>
      <dgm:spPr/>
    </dgm:pt>
    <dgm:pt modelId="{E2988858-007C-4A0A-BDA6-2E8E393A4745}" type="pres">
      <dgm:prSet presAssocID="{F139D42F-74B2-480D-9E02-CDB5D196B0EB}" presName="composite" presStyleCnt="0"/>
      <dgm:spPr/>
    </dgm:pt>
    <dgm:pt modelId="{05A1FBEE-0B01-49C8-947B-A11E71ED5ECB}" type="pres">
      <dgm:prSet presAssocID="{F139D42F-74B2-480D-9E02-CDB5D196B0EB}" presName="ParentText" presStyleLbl="node1" presStyleIdx="2" presStyleCnt="3" custScaleX="140422" custLinFactNeighborX="-48666" custLinFactNeighborY="-19582">
        <dgm:presLayoutVars>
          <dgm:chMax val="1"/>
          <dgm:chPref val="1"/>
          <dgm:bulletEnabled val="1"/>
        </dgm:presLayoutVars>
      </dgm:prSet>
      <dgm:spPr/>
      <dgm:t>
        <a:bodyPr/>
        <a:lstStyle/>
        <a:p>
          <a:endParaRPr lang="en-US"/>
        </a:p>
      </dgm:t>
    </dgm:pt>
  </dgm:ptLst>
  <dgm:cxnLst>
    <dgm:cxn modelId="{DD174967-FDF7-4961-84E7-41E376578EAB}" type="presOf" srcId="{9E14FFD5-1F52-4DA2-9F0C-C2FC09D7F05E}" destId="{0349A534-912F-4C8A-BB49-C93118667643}" srcOrd="0" destOrd="0" presId="urn:microsoft.com/office/officeart/2005/8/layout/StepDownProcess"/>
    <dgm:cxn modelId="{C159C09D-F92D-4EE3-A382-962F40158E61}" type="presOf" srcId="{7613D9F2-147B-4B04-8AF7-EB4D1F432384}" destId="{2AA2711F-2E82-48EE-AA8F-E582645E64E6}" srcOrd="0" destOrd="0" presId="urn:microsoft.com/office/officeart/2005/8/layout/StepDownProcess"/>
    <dgm:cxn modelId="{F340719E-ADD3-492C-B6A5-EECBCE20C389}" type="presOf" srcId="{B19E7434-A74D-4D2F-8B0F-AF718D95F99D}" destId="{1360E544-E1BD-482B-BE39-E04162625F67}" srcOrd="0" destOrd="0" presId="urn:microsoft.com/office/officeart/2005/8/layout/StepDownProcess"/>
    <dgm:cxn modelId="{F551EE0F-E66E-432A-A791-B2ED169ABE2B}" srcId="{B19E7434-A74D-4D2F-8B0F-AF718D95F99D}" destId="{F139D42F-74B2-480D-9E02-CDB5D196B0EB}" srcOrd="2" destOrd="0" parTransId="{F254387B-8ACA-418B-9C07-A43182239431}" sibTransId="{272C5A99-C01E-4D91-BD2B-0C2EF198115F}"/>
    <dgm:cxn modelId="{B434B641-27C2-431E-B9C8-102B179B7326}" type="presOf" srcId="{F139D42F-74B2-480D-9E02-CDB5D196B0EB}" destId="{05A1FBEE-0B01-49C8-947B-A11E71ED5ECB}" srcOrd="0" destOrd="0" presId="urn:microsoft.com/office/officeart/2005/8/layout/StepDownProcess"/>
    <dgm:cxn modelId="{E848CBE7-D35B-4A73-B7A6-DAC3733FBB23}" srcId="{FE6A75FF-36F8-4C7B-BB19-BDE7217EE32C}" destId="{7613D9F2-147B-4B04-8AF7-EB4D1F432384}" srcOrd="0" destOrd="0" parTransId="{40068300-66A0-41EC-BAED-26104713B7BC}" sibTransId="{00D1C75A-2CDD-409D-8E40-DDF9DCB6BF46}"/>
    <dgm:cxn modelId="{733C13B6-961A-4102-ABB9-58661353D77D}" srcId="{B19E7434-A74D-4D2F-8B0F-AF718D95F99D}" destId="{FE6A75FF-36F8-4C7B-BB19-BDE7217EE32C}" srcOrd="1" destOrd="0" parTransId="{09AEFDF8-085E-4A59-A5C0-5AF75E9B512A}" sibTransId="{165FCE70-E026-4BD2-8F2F-A8424DAEE7EB}"/>
    <dgm:cxn modelId="{CD73206E-54F9-4BA6-B60F-C7A94969B470}" type="presOf" srcId="{FE6A75FF-36F8-4C7B-BB19-BDE7217EE32C}" destId="{11780DC3-5658-44B3-B181-DFD1D125ADEE}" srcOrd="0" destOrd="0" presId="urn:microsoft.com/office/officeart/2005/8/layout/StepDownProcess"/>
    <dgm:cxn modelId="{35EA3ABF-06DC-439B-AD14-F6AC917D975D}" srcId="{9E14FFD5-1F52-4DA2-9F0C-C2FC09D7F05E}" destId="{69D99549-2598-4191-94EB-303F3C807DC2}" srcOrd="0" destOrd="0" parTransId="{338E8BB3-8BDA-4CE0-BF9D-A19C5C4B19BA}" sibTransId="{C144C637-3B46-484A-AD05-85BA55F20C92}"/>
    <dgm:cxn modelId="{3F912197-ECC8-462E-86BE-24FFAA18588D}" type="presOf" srcId="{69D99549-2598-4191-94EB-303F3C807DC2}" destId="{1FCC5C60-773B-4428-B6DF-A02FF2728260}" srcOrd="0" destOrd="0" presId="urn:microsoft.com/office/officeart/2005/8/layout/StepDownProcess"/>
    <dgm:cxn modelId="{F132F495-C0B2-43E7-A336-B2696CBDA813}" srcId="{B19E7434-A74D-4D2F-8B0F-AF718D95F99D}" destId="{9E14FFD5-1F52-4DA2-9F0C-C2FC09D7F05E}" srcOrd="0" destOrd="0" parTransId="{3FE74ED1-FF2B-4538-AB75-EB90E5F40A5B}" sibTransId="{A478E411-08BC-478D-90E3-925FF18E9919}"/>
    <dgm:cxn modelId="{A32F6D8F-5EFE-43E2-87C8-50837CE3DE96}" type="presParOf" srcId="{1360E544-E1BD-482B-BE39-E04162625F67}" destId="{63508201-A7B3-4868-AC61-81FF05FA7846}" srcOrd="0" destOrd="0" presId="urn:microsoft.com/office/officeart/2005/8/layout/StepDownProcess"/>
    <dgm:cxn modelId="{52B7AD3F-64EE-44B7-8944-78C2C25FA98B}" type="presParOf" srcId="{63508201-A7B3-4868-AC61-81FF05FA7846}" destId="{CFF8A6D3-3811-4542-AB24-B41B18928F61}" srcOrd="0" destOrd="0" presId="urn:microsoft.com/office/officeart/2005/8/layout/StepDownProcess"/>
    <dgm:cxn modelId="{D6E5085D-02AB-4509-BD31-B6AFF0D5C3F2}" type="presParOf" srcId="{63508201-A7B3-4868-AC61-81FF05FA7846}" destId="{0349A534-912F-4C8A-BB49-C93118667643}" srcOrd="1" destOrd="0" presId="urn:microsoft.com/office/officeart/2005/8/layout/StepDownProcess"/>
    <dgm:cxn modelId="{759C3383-644B-406B-A422-816E6E735F62}" type="presParOf" srcId="{63508201-A7B3-4868-AC61-81FF05FA7846}" destId="{1FCC5C60-773B-4428-B6DF-A02FF2728260}" srcOrd="2" destOrd="0" presId="urn:microsoft.com/office/officeart/2005/8/layout/StepDownProcess"/>
    <dgm:cxn modelId="{04E5067D-B7CB-45DF-8ED3-93E3496F3E95}" type="presParOf" srcId="{1360E544-E1BD-482B-BE39-E04162625F67}" destId="{B8AFE043-E2E8-40B8-BA4B-AF77CF08CE50}" srcOrd="1" destOrd="0" presId="urn:microsoft.com/office/officeart/2005/8/layout/StepDownProcess"/>
    <dgm:cxn modelId="{A45E2F23-1887-41EC-921E-CFEA75D4E72E}" type="presParOf" srcId="{1360E544-E1BD-482B-BE39-E04162625F67}" destId="{908385AC-AAC6-4C84-9596-86AA0233B525}" srcOrd="2" destOrd="0" presId="urn:microsoft.com/office/officeart/2005/8/layout/StepDownProcess"/>
    <dgm:cxn modelId="{94FFDF90-A7BB-4CEF-9EC3-EA6EB5EC13B5}" type="presParOf" srcId="{908385AC-AAC6-4C84-9596-86AA0233B525}" destId="{B38C2B75-8DCD-49D8-9D7F-BD9560A6142F}" srcOrd="0" destOrd="0" presId="urn:microsoft.com/office/officeart/2005/8/layout/StepDownProcess"/>
    <dgm:cxn modelId="{87F1942B-543A-4FDE-9D41-F88BC4E6D33A}" type="presParOf" srcId="{908385AC-AAC6-4C84-9596-86AA0233B525}" destId="{11780DC3-5658-44B3-B181-DFD1D125ADEE}" srcOrd="1" destOrd="0" presId="urn:microsoft.com/office/officeart/2005/8/layout/StepDownProcess"/>
    <dgm:cxn modelId="{9BA97B4F-F627-424B-8074-8558EE939ED5}" type="presParOf" srcId="{908385AC-AAC6-4C84-9596-86AA0233B525}" destId="{2AA2711F-2E82-48EE-AA8F-E582645E64E6}" srcOrd="2" destOrd="0" presId="urn:microsoft.com/office/officeart/2005/8/layout/StepDownProcess"/>
    <dgm:cxn modelId="{E52120D5-13A0-4F9B-97F6-1DEE81AD5773}" type="presParOf" srcId="{1360E544-E1BD-482B-BE39-E04162625F67}" destId="{0A4E8738-585D-47F2-A5B2-50644D1D4706}" srcOrd="3" destOrd="0" presId="urn:microsoft.com/office/officeart/2005/8/layout/StepDownProcess"/>
    <dgm:cxn modelId="{2324C7CA-2855-4212-804C-400BD70112CC}" type="presParOf" srcId="{1360E544-E1BD-482B-BE39-E04162625F67}" destId="{E2988858-007C-4A0A-BDA6-2E8E393A4745}" srcOrd="4" destOrd="0" presId="urn:microsoft.com/office/officeart/2005/8/layout/StepDownProcess"/>
    <dgm:cxn modelId="{0F13BA2D-190A-4BEE-83DC-A0B90E8238C9}" type="presParOf" srcId="{E2988858-007C-4A0A-BDA6-2E8E393A4745}" destId="{05A1FBEE-0B01-49C8-947B-A11E71ED5ECB}"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8A6D3-3811-4542-AB24-B41B18928F61}">
      <dsp:nvSpPr>
        <dsp:cNvPr id="0" name=""/>
        <dsp:cNvSpPr/>
      </dsp:nvSpPr>
      <dsp:spPr>
        <a:xfrm rot="5400000">
          <a:off x="1989146" y="2893106"/>
          <a:ext cx="199214" cy="762495"/>
        </a:xfrm>
        <a:prstGeom prst="bentUpArrow">
          <a:avLst>
            <a:gd name="adj1" fmla="val 32840"/>
            <a:gd name="adj2" fmla="val 25000"/>
            <a:gd name="adj3" fmla="val 3578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0349A534-912F-4C8A-BB49-C93118667643}">
      <dsp:nvSpPr>
        <dsp:cNvPr id="0" name=""/>
        <dsp:cNvSpPr/>
      </dsp:nvSpPr>
      <dsp:spPr>
        <a:xfrm>
          <a:off x="0" y="152500"/>
          <a:ext cx="6463587" cy="3050086"/>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r-Latn-ME" sz="1100" b="0" kern="1200" dirty="0" smtClean="0"/>
            <a:t>- 15.maj -Transitforum Austria Tirol (TAT) udruženje za zaštitu biosfere u alpskoj regiji, je obavijestila instrušku lokalnu vlast da će se demontracije održati od petka, 12 juna, 11h do subote, 13 juna do 15h na Brener autoputu, što će rezultirati zatvaranjem jednog dijela autoputa.</a:t>
          </a:r>
        </a:p>
        <a:p>
          <a:pPr lvl="0" algn="ctr" defTabSz="488950">
            <a:lnSpc>
              <a:spcPct val="90000"/>
            </a:lnSpc>
            <a:spcBef>
              <a:spcPct val="0"/>
            </a:spcBef>
            <a:spcAft>
              <a:spcPct val="35000"/>
            </a:spcAft>
          </a:pPr>
          <a:r>
            <a:rPr lang="sr-Latn-ME" sz="1100" b="0" kern="1200" dirty="0" smtClean="0"/>
            <a:t>- Istog dana, predsjednik udruženja je na pres konferenciji  najavio zatvaranje Brener auto puta.  Informacija je objavljena u austrijskim i njemačkim medijima. Njemačke i austrijske auto- organizacije su obavještene, i savjetovano im je izbjegavanje koršćenje autoputa. </a:t>
          </a:r>
        </a:p>
        <a:p>
          <a:pPr lvl="0" algn="ctr" defTabSz="488950">
            <a:lnSpc>
              <a:spcPct val="90000"/>
            </a:lnSpc>
            <a:spcBef>
              <a:spcPct val="0"/>
            </a:spcBef>
            <a:spcAft>
              <a:spcPct val="35000"/>
            </a:spcAft>
          </a:pPr>
          <a:r>
            <a:rPr lang="sr-Latn-ME" sz="1100" b="0" kern="1200" dirty="0" smtClean="0"/>
            <a:t>-  21.maj- Direktorat za bezbjednost Tirola (DBT), izdaje instrukcije za održavanje demonstracija. 3.juna – izdaje naređenje da se „</a:t>
          </a:r>
          <a:r>
            <a:rPr lang="sr-Latn-ME" sz="1100" b="1" kern="1200" dirty="0" smtClean="0"/>
            <a:t>ne zabrane“. </a:t>
          </a:r>
          <a:r>
            <a:rPr lang="sr-Latn-ME" sz="1100" b="0" kern="1200" dirty="0" smtClean="0"/>
            <a:t>10.juna –sastanak lokalnih vlasti ... da se demonstracije </a:t>
          </a:r>
          <a:r>
            <a:rPr lang="sr-Latn-ME" sz="1100" b="1" kern="1200" dirty="0" smtClean="0"/>
            <a:t>održe bez problema. </a:t>
          </a:r>
        </a:p>
        <a:p>
          <a:pPr lvl="0" algn="ctr" defTabSz="488950">
            <a:lnSpc>
              <a:spcPct val="90000"/>
            </a:lnSpc>
            <a:spcBef>
              <a:spcPct val="0"/>
            </a:spcBef>
            <a:spcAft>
              <a:spcPct val="35000"/>
            </a:spcAft>
          </a:pPr>
          <a:r>
            <a:rPr lang="sr-Latn-ME" sz="1100" b="1" kern="1200" dirty="0" smtClean="0"/>
            <a:t>- </a:t>
          </a:r>
          <a:r>
            <a:rPr lang="sr-Latn-ME" sz="1100" b="0" kern="1200" dirty="0" smtClean="0"/>
            <a:t>Prema DBT</a:t>
          </a:r>
          <a:r>
            <a:rPr lang="sr-Latn-ME" sz="1100" b="1" kern="1200" dirty="0" smtClean="0"/>
            <a:t>, </a:t>
          </a:r>
          <a:r>
            <a:rPr lang="sr-Latn-ME" sz="1100" b="0" kern="1200" dirty="0" smtClean="0"/>
            <a:t>demonstracije su bile zakonite prema AP,  ali nije razmatrano da li se ovom-ovakvom odlukom krši pravo zajednice. </a:t>
          </a:r>
        </a:p>
        <a:p>
          <a:pPr lvl="0" algn="ctr" defTabSz="488950">
            <a:lnSpc>
              <a:spcPct val="90000"/>
            </a:lnSpc>
            <a:spcBef>
              <a:spcPct val="0"/>
            </a:spcBef>
            <a:spcAft>
              <a:spcPct val="35000"/>
            </a:spcAft>
          </a:pPr>
          <a:r>
            <a:rPr lang="sr-Latn-ME" sz="1100" b="0" kern="1200" dirty="0" smtClean="0"/>
            <a:t>  </a:t>
          </a:r>
        </a:p>
        <a:p>
          <a:pPr lvl="0" algn="ctr" defTabSz="488950">
            <a:lnSpc>
              <a:spcPct val="90000"/>
            </a:lnSpc>
            <a:spcBef>
              <a:spcPct val="0"/>
            </a:spcBef>
            <a:spcAft>
              <a:spcPct val="35000"/>
            </a:spcAft>
          </a:pPr>
          <a:endParaRPr lang="en-US" sz="1100" b="0" kern="1200" dirty="0"/>
        </a:p>
      </dsp:txBody>
      <dsp:txXfrm>
        <a:off x="148920" y="301420"/>
        <a:ext cx="6165747" cy="2752246"/>
      </dsp:txXfrm>
    </dsp:sp>
    <dsp:sp modelId="{1FCC5C60-773B-4428-B6DF-A02FF2728260}">
      <dsp:nvSpPr>
        <dsp:cNvPr id="0" name=""/>
        <dsp:cNvSpPr/>
      </dsp:nvSpPr>
      <dsp:spPr>
        <a:xfrm>
          <a:off x="3886195" y="1306444"/>
          <a:ext cx="762050" cy="592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endParaRPr lang="en-US" sz="2400" kern="1200" dirty="0"/>
        </a:p>
      </dsp:txBody>
      <dsp:txXfrm>
        <a:off x="3886195" y="1306444"/>
        <a:ext cx="762050" cy="592772"/>
      </dsp:txXfrm>
    </dsp:sp>
    <dsp:sp modelId="{B38C2B75-8DCD-49D8-9D7F-BD9560A6142F}">
      <dsp:nvSpPr>
        <dsp:cNvPr id="0" name=""/>
        <dsp:cNvSpPr/>
      </dsp:nvSpPr>
      <dsp:spPr>
        <a:xfrm rot="5400000">
          <a:off x="6331701" y="4531708"/>
          <a:ext cx="221136" cy="352071"/>
        </a:xfrm>
        <a:prstGeom prst="bentUpArrow">
          <a:avLst>
            <a:gd name="adj1" fmla="val 32840"/>
            <a:gd name="adj2" fmla="val 25000"/>
            <a:gd name="adj3" fmla="val 3578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11780DC3-5658-44B3-B181-DFD1D125ADEE}">
      <dsp:nvSpPr>
        <dsp:cNvPr id="0" name=""/>
        <dsp:cNvSpPr/>
      </dsp:nvSpPr>
      <dsp:spPr>
        <a:xfrm>
          <a:off x="3443005" y="3295735"/>
          <a:ext cx="4558809" cy="1134119"/>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r-Latn-ME" sz="1100" b="0" kern="1200" dirty="0" smtClean="0"/>
            <a:t>Schmidberger je međunarodni prevoznik, sa sjedištem u Njemačkoj, koji ima šest kamiona sa smanjenom bukom i emisijom štetnih gasova. Glavna aktivnost je prevoz proizvoda od drveta iz Njemačke u Italiju i gvožđa iz Italije u Njemačku. Ova vozila uglavnom koriste Brener autoput.</a:t>
          </a:r>
          <a:endParaRPr lang="en-US" sz="1200" b="1" kern="1200" dirty="0"/>
        </a:p>
      </dsp:txBody>
      <dsp:txXfrm>
        <a:off x="3498378" y="3351108"/>
        <a:ext cx="4448063" cy="1023373"/>
      </dsp:txXfrm>
    </dsp:sp>
    <dsp:sp modelId="{2AA2711F-2E82-48EE-AA8F-E582645E64E6}">
      <dsp:nvSpPr>
        <dsp:cNvPr id="0" name=""/>
        <dsp:cNvSpPr/>
      </dsp:nvSpPr>
      <dsp:spPr>
        <a:xfrm>
          <a:off x="5327506" y="2756131"/>
          <a:ext cx="2830697" cy="592772"/>
        </a:xfrm>
        <a:prstGeom prst="rect">
          <a:avLst/>
        </a:prstGeom>
        <a:noFill/>
        <a:ln>
          <a:noFill/>
        </a:ln>
        <a:effectLst/>
      </dsp:spPr>
      <dsp:style>
        <a:lnRef idx="0">
          <a:scrgbClr r="0" g="0" b="0"/>
        </a:lnRef>
        <a:fillRef idx="0">
          <a:scrgbClr r="0" g="0" b="0"/>
        </a:fillRef>
        <a:effectRef idx="0">
          <a:scrgbClr r="0" g="0" b="0"/>
        </a:effectRef>
        <a:fontRef idx="minor"/>
      </dsp:style>
    </dsp:sp>
    <dsp:sp modelId="{05A1FBEE-0B01-49C8-947B-A11E71ED5ECB}">
      <dsp:nvSpPr>
        <dsp:cNvPr id="0" name=""/>
        <dsp:cNvSpPr/>
      </dsp:nvSpPr>
      <dsp:spPr>
        <a:xfrm>
          <a:off x="8165049" y="2564584"/>
          <a:ext cx="3835604" cy="2571633"/>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r-Latn-ME" sz="1100" b="0" kern="1200" dirty="0" smtClean="0"/>
            <a:t>Schmidberger je podnio tužbu Regionlanom sudu Insbruka, Austrija, tražeći nadoknadu štetu zbog nemogućnosti korišćenja Brener od strane 5 kamiona, četiri dana zaredom (11juna – praznik, 13-14juna, subota i nedelja, jer  AP zabranjuje korišćenje kamiona tonaže preko 7,5t vikendom i praznicima. Brener je za njih jedina tranzit ruta između Italije i Njemačke.Propust AV da zabrane demonstracije i da preveniraju zatvaranjem rute se OGRANIĆI SLOBODA KRETANJA ROBA. S obzirom da ograničenje ne može biti opravdano pravom na slobodno izražavanje i udruživanje demonstranata, ograničenje je predstavljalo povredu prava Zajednice. Pretrpljena šteta se sastoji od troškova imobilizacije kamiona, fiksni troškovi vozača i gubitak profita zbog značajnog kašnjenja šest transporta na relaciji Njemačka – Italija. </a:t>
          </a:r>
          <a:endParaRPr lang="sr-Latn-ME" sz="1100" b="1" kern="1200" dirty="0" smtClean="0"/>
        </a:p>
      </dsp:txBody>
      <dsp:txXfrm>
        <a:off x="8290608" y="2690143"/>
        <a:ext cx="3584486" cy="23205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9A534-912F-4C8A-BB49-C93118667643}">
      <dsp:nvSpPr>
        <dsp:cNvPr id="0" name=""/>
        <dsp:cNvSpPr/>
      </dsp:nvSpPr>
      <dsp:spPr>
        <a:xfrm>
          <a:off x="0" y="447856"/>
          <a:ext cx="11991159" cy="5319412"/>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r-Latn-ME" sz="1800" b="0" kern="1200" noProof="0" dirty="0" smtClean="0"/>
            <a:t>AV su smatrale da se zahtjev morao odbiti na osnovu odluke da se </a:t>
          </a:r>
          <a:r>
            <a:rPr lang="sr-Latn-ME" sz="1800" b="1" kern="1200" noProof="0" dirty="0" smtClean="0"/>
            <a:t>demonstracije ne zabrane </a:t>
          </a:r>
          <a:r>
            <a:rPr lang="sr-Latn-ME" sz="1800" b="0" kern="1200" noProof="0" dirty="0" smtClean="0"/>
            <a:t>koja je donešena na osnovu detaljnog ispitivanja, da je informacija o zatvaranju autoputa bila </a:t>
          </a:r>
          <a:r>
            <a:rPr lang="sr-Latn-ME" sz="1800" b="1" kern="1200" noProof="0" dirty="0" smtClean="0"/>
            <a:t>unaprijed najavljena u Austriji, Njemačkoj i Italiji</a:t>
          </a:r>
          <a:r>
            <a:rPr lang="sr-Latn-ME" sz="1800" b="0" kern="1200" noProof="0" dirty="0" smtClean="0"/>
            <a:t>, i da demonstracija nijesu rezultirale saobraćajnim zagušenjem niti drugim incidentima. Ograničenje slobode kretanja roba koje proističu iz demonstracija je dozvoljena, ako prepreka koja iz nje proističe nije trajna niti ozbiljna, pošto su osnovna prava u demokratskom društvu nepovrediva.</a:t>
          </a:r>
        </a:p>
        <a:p>
          <a:pPr lvl="0" algn="ctr" defTabSz="800100">
            <a:lnSpc>
              <a:spcPct val="90000"/>
            </a:lnSpc>
            <a:spcBef>
              <a:spcPct val="0"/>
            </a:spcBef>
            <a:spcAft>
              <a:spcPct val="35000"/>
            </a:spcAft>
          </a:pPr>
          <a:r>
            <a:rPr lang="sr-Latn-ME" sz="1800" b="0" kern="1200" noProof="0" dirty="0" smtClean="0"/>
            <a:t>Kako Schmidberger </a:t>
          </a:r>
          <a:r>
            <a:rPr lang="sr-Latn-ME" sz="1800" b="1" kern="1200" noProof="0" dirty="0" smtClean="0"/>
            <a:t>nije dokazao </a:t>
          </a:r>
          <a:r>
            <a:rPr lang="sr-Latn-ME" sz="1800" b="0" kern="1200" noProof="0" dirty="0" smtClean="0"/>
            <a:t>da kamioni </a:t>
          </a:r>
          <a:r>
            <a:rPr lang="sr-Latn-ME" sz="1800" b="1" kern="1200" noProof="0" dirty="0" smtClean="0"/>
            <a:t>nijesu mogli koristiti drugi </a:t>
          </a:r>
          <a:r>
            <a:rPr lang="sr-Latn-ME" sz="1800" b="0" kern="1200" noProof="0" dirty="0" smtClean="0"/>
            <a:t>put, Regionalni sud je odbio zahtjev za nadoknadu štete.</a:t>
          </a:r>
        </a:p>
        <a:p>
          <a:pPr lvl="0" algn="ctr" defTabSz="800100">
            <a:lnSpc>
              <a:spcPct val="90000"/>
            </a:lnSpc>
            <a:spcBef>
              <a:spcPct val="0"/>
            </a:spcBef>
            <a:spcAft>
              <a:spcPct val="35000"/>
            </a:spcAft>
          </a:pPr>
          <a:r>
            <a:rPr lang="sr-Latn-ME" sz="1800" b="0" kern="1200" noProof="0" dirty="0" smtClean="0"/>
            <a:t>Schmidberger se žalio na ovu odluku višoj instanci (Oberlandesgericht Innsbruck) koji je zauzeo stav da je potrebno sagledati zahtjeve prava Zajednice u odnosu na sljedeća pitanja: 1) </a:t>
          </a:r>
          <a:r>
            <a:rPr lang="sr-Latn-ME" sz="1800" b="1" kern="1200" noProof="0" dirty="0" smtClean="0"/>
            <a:t>da li je princip slobode kretanja roba podrazumijevao otvorenost glavnih tranzitnih ruta </a:t>
          </a:r>
          <a:r>
            <a:rPr lang="sr-Latn-ME" sz="1800" b="0" kern="1200" noProof="0" dirty="0" smtClean="0"/>
            <a:t>(u konjukciji sa članom 5)  i konsekventno </a:t>
          </a:r>
          <a:r>
            <a:rPr lang="sr-Latn-ME" sz="1800" b="1" kern="1200" noProof="0" dirty="0" smtClean="0"/>
            <a:t>da li „fundamentalnost“  ove slobode preteže nad slobodom izražavaja i udruživanja koje su definisane članovima </a:t>
          </a:r>
          <a:r>
            <a:rPr lang="sr-Latn-ME" sz="1800" b="0" kern="1200" noProof="0" dirty="0" smtClean="0"/>
            <a:t>10 i 11 Evropske konvencije. 2) da li je povreda prava Zajednice „</a:t>
          </a:r>
          <a:r>
            <a:rPr lang="sr-Latn-ME" sz="1800" b="1" kern="1200" noProof="0" dirty="0" smtClean="0"/>
            <a:t>dovoljno ozbiljna</a:t>
          </a:r>
          <a:r>
            <a:rPr lang="sr-Latn-ME" sz="1800" b="0" kern="1200" noProof="0" dirty="0" smtClean="0"/>
            <a:t>“ (sufficiently serious) i da li predstavlja </a:t>
          </a:r>
          <a:r>
            <a:rPr lang="sr-Latn-ME" sz="1800" b="1" kern="1200" noProof="0" dirty="0" smtClean="0"/>
            <a:t>osnov za odgovornost države</a:t>
          </a:r>
          <a:r>
            <a:rPr lang="sr-Latn-ME" sz="1800" b="0" kern="1200" noProof="0" dirty="0" smtClean="0"/>
            <a:t>. </a:t>
          </a:r>
        </a:p>
        <a:p>
          <a:pPr lvl="0" algn="ctr" defTabSz="800100">
            <a:lnSpc>
              <a:spcPct val="90000"/>
            </a:lnSpc>
            <a:spcBef>
              <a:spcPct val="0"/>
            </a:spcBef>
            <a:spcAft>
              <a:spcPct val="35000"/>
            </a:spcAft>
          </a:pPr>
          <a:r>
            <a:rPr lang="sr-Latn-ME" sz="1800" b="0" kern="1200" noProof="0" dirty="0" smtClean="0"/>
            <a:t>Odgovornost države može rezultirati ili kao: 1) </a:t>
          </a:r>
          <a:r>
            <a:rPr lang="sr-Latn-ME" sz="1800" b="1" kern="1200" noProof="0" dirty="0" smtClean="0"/>
            <a:t>Legislativni defekt</a:t>
          </a:r>
          <a:r>
            <a:rPr lang="sr-Latn-ME" sz="1800" b="0" kern="1200" noProof="0" dirty="0" smtClean="0"/>
            <a:t>, ili 2) </a:t>
          </a:r>
          <a:r>
            <a:rPr lang="sr-Latn-ME" sz="1800" b="1" kern="1200" noProof="0" dirty="0" smtClean="0"/>
            <a:t>Administrativna greška </a:t>
          </a:r>
          <a:r>
            <a:rPr lang="sr-Latn-ME" sz="1800" b="0" kern="1200" noProof="0" dirty="0" smtClean="0"/>
            <a:t>– u obavezi kooperacije i lojalnosti a prema članu 5 (da se nacionalno pravo tumači shodno uslovima iz Ugovora, i da se obaveze iz Ugovora direktno primjenjuju), ili 3) </a:t>
          </a:r>
          <a:r>
            <a:rPr lang="sr-Latn-ME" sz="1800" b="1" kern="1200" noProof="0" dirty="0" smtClean="0"/>
            <a:t>Sud traži upućivanje u iznos i obim prava </a:t>
          </a:r>
          <a:r>
            <a:rPr lang="sr-Latn-ME" sz="1800" b="0" kern="1200" noProof="0" dirty="0" smtClean="0"/>
            <a:t>na kompenzaciju zbog utvrđene odgovornosti države... rigidnost uslova za dokazivanje nastale štete zbog kršenja prava Zajednice, 4) Sud postavlja pitanje postupanja po nacionalnim propisima </a:t>
          </a:r>
          <a:r>
            <a:rPr lang="sr-Latn-ME" sz="1800" b="1" kern="1200" noProof="0" dirty="0" smtClean="0"/>
            <a:t>za utvrđivanje iznosa nadoknade štete</a:t>
          </a:r>
          <a:r>
            <a:rPr lang="sr-Latn-ME" sz="1800" b="0" kern="1200" noProof="0" dirty="0" smtClean="0"/>
            <a:t>, suprotno </a:t>
          </a:r>
          <a:r>
            <a:rPr lang="sr-Latn-ME" sz="1800" b="1" kern="1200" noProof="0" dirty="0" smtClean="0"/>
            <a:t>principu pravne djelotvornosti</a:t>
          </a:r>
          <a:r>
            <a:rPr lang="sr-Latn-ME" sz="1800" b="0" kern="1200" noProof="0" dirty="0" smtClean="0"/>
            <a:t>, </a:t>
          </a:r>
          <a:r>
            <a:rPr lang="sr-Latn-ME" sz="1800" kern="1200" noProof="0" dirty="0" smtClean="0"/>
            <a:t>u mjeri u kojoj se sloboda zasnovana na pravu Zajednice ne mogu uvek definisati </a:t>
          </a:r>
          <a:r>
            <a:rPr lang="sr-Latn-ME" sz="1800" i="1" kern="1200" noProof="0" dirty="0" smtClean="0"/>
            <a:t>ab initio</a:t>
          </a:r>
          <a:r>
            <a:rPr lang="sr-Latn-ME" sz="1800" kern="1200" noProof="0" dirty="0" smtClean="0"/>
            <a:t> u cjelini već se podnosilac predstavke suočava sa poteškoćama da ispravno sprovede sve dokaze koje se zahtjevaju prema austiranskom pravu</a:t>
          </a:r>
          <a:r>
            <a:rPr lang="sr-Latn-ME" sz="1800" b="0" kern="1200" noProof="0" dirty="0" smtClean="0"/>
            <a:t> </a:t>
          </a:r>
        </a:p>
        <a:p>
          <a:pPr lvl="0" algn="ctr" defTabSz="800100">
            <a:lnSpc>
              <a:spcPct val="90000"/>
            </a:lnSpc>
            <a:spcBef>
              <a:spcPct val="0"/>
            </a:spcBef>
            <a:spcAft>
              <a:spcPct val="35000"/>
            </a:spcAft>
          </a:pPr>
          <a:r>
            <a:rPr lang="sr-Latn-ME" sz="1800" b="0" kern="1200" noProof="0" dirty="0" smtClean="0"/>
            <a:t>  </a:t>
          </a:r>
          <a:endParaRPr lang="sr-Latn-ME" sz="1800" b="0" kern="1200" noProof="0" dirty="0"/>
        </a:p>
      </dsp:txBody>
      <dsp:txXfrm>
        <a:off x="259719" y="707575"/>
        <a:ext cx="11471721" cy="4799974"/>
      </dsp:txXfrm>
    </dsp:sp>
    <dsp:sp modelId="{BCF4BD0A-6877-46CB-92C1-0B12335C98A0}">
      <dsp:nvSpPr>
        <dsp:cNvPr id="0" name=""/>
        <dsp:cNvSpPr/>
      </dsp:nvSpPr>
      <dsp:spPr>
        <a:xfrm>
          <a:off x="6626137" y="2558085"/>
          <a:ext cx="910309" cy="708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endParaRPr lang="en-US" sz="2400" kern="1200" dirty="0"/>
        </a:p>
      </dsp:txBody>
      <dsp:txXfrm>
        <a:off x="6626137" y="2558085"/>
        <a:ext cx="910309" cy="7080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8A6D3-3811-4542-AB24-B41B18928F61}">
      <dsp:nvSpPr>
        <dsp:cNvPr id="0" name=""/>
        <dsp:cNvSpPr/>
      </dsp:nvSpPr>
      <dsp:spPr>
        <a:xfrm>
          <a:off x="1202985" y="1666210"/>
          <a:ext cx="905845" cy="182392"/>
        </a:xfrm>
        <a:prstGeom prst="downArrow">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0349A534-912F-4C8A-BB49-C93118667643}">
      <dsp:nvSpPr>
        <dsp:cNvPr id="0" name=""/>
        <dsp:cNvSpPr/>
      </dsp:nvSpPr>
      <dsp:spPr>
        <a:xfrm>
          <a:off x="695399" y="0"/>
          <a:ext cx="3360688" cy="1137174"/>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0" kern="1200" dirty="0" smtClean="0">
              <a:latin typeface="+mn-lt"/>
            </a:rPr>
            <a:t>1. </a:t>
          </a:r>
          <a:r>
            <a:rPr lang="sr-Latn-ME" sz="1200" b="0" kern="1200" dirty="0" smtClean="0">
              <a:latin typeface="+mn-lt"/>
            </a:rPr>
            <a:t>Da li  prinicpi slobodnog kretanja roba prema čl. 30 ili odredbe prava Zajednice, </a:t>
          </a:r>
          <a:r>
            <a:rPr lang="sr-Latn-ME" sz="1200" b="1" kern="1200" dirty="0" smtClean="0">
              <a:latin typeface="+mn-lt"/>
            </a:rPr>
            <a:t>obavezuju države </a:t>
          </a:r>
          <a:r>
            <a:rPr lang="sr-Latn-ME" sz="1200" b="0" kern="1200" dirty="0" smtClean="0">
              <a:latin typeface="+mn-lt"/>
            </a:rPr>
            <a:t>članice da glavne puteve </a:t>
          </a:r>
          <a:r>
            <a:rPr lang="sr-Latn-ME" sz="1200" b="1" kern="1200" dirty="0" smtClean="0">
              <a:latin typeface="+mn-lt"/>
            </a:rPr>
            <a:t>oslobode svih ograničenja </a:t>
          </a:r>
          <a:r>
            <a:rPr lang="sr-Latn-ME" sz="1200" b="0" kern="1200" dirty="0" smtClean="0">
              <a:latin typeface="+mn-lt"/>
            </a:rPr>
            <a:t>i prepreka, tako što se demonstracije na njima ne bi odobravale ili da se odobre na drugim putevima sa uporedivim efektima na javnu svijest ...</a:t>
          </a:r>
          <a:endParaRPr lang="en-US" sz="1200" b="0" kern="1200" dirty="0">
            <a:latin typeface="+mn-lt"/>
          </a:endParaRPr>
        </a:p>
      </dsp:txBody>
      <dsp:txXfrm>
        <a:off x="750921" y="55522"/>
        <a:ext cx="3249644" cy="1026130"/>
      </dsp:txXfrm>
    </dsp:sp>
    <dsp:sp modelId="{1FCC5C60-773B-4428-B6DF-A02FF2728260}">
      <dsp:nvSpPr>
        <dsp:cNvPr id="0" name=""/>
        <dsp:cNvSpPr/>
      </dsp:nvSpPr>
      <dsp:spPr>
        <a:xfrm>
          <a:off x="1736967" y="851461"/>
          <a:ext cx="596592" cy="327379"/>
        </a:xfrm>
        <a:prstGeom prst="rect">
          <a:avLst/>
        </a:prstGeom>
        <a:noFill/>
        <a:ln>
          <a:noFill/>
        </a:ln>
        <a:effectLst/>
      </dsp:spPr>
      <dsp:style>
        <a:lnRef idx="0">
          <a:scrgbClr r="0" g="0" b="0"/>
        </a:lnRef>
        <a:fillRef idx="0">
          <a:scrgbClr r="0" g="0" b="0"/>
        </a:fillRef>
        <a:effectRef idx="0">
          <a:scrgbClr r="0" g="0" b="0"/>
        </a:effectRef>
        <a:fontRef idx="minor"/>
      </dsp:style>
    </dsp:sp>
    <dsp:sp modelId="{B38C2B75-8DCD-49D8-9D7F-BD9560A6142F}">
      <dsp:nvSpPr>
        <dsp:cNvPr id="0" name=""/>
        <dsp:cNvSpPr/>
      </dsp:nvSpPr>
      <dsp:spPr>
        <a:xfrm>
          <a:off x="7735890" y="3202015"/>
          <a:ext cx="664363" cy="158998"/>
        </a:xfrm>
        <a:prstGeom prst="downArrow">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11780DC3-5658-44B3-B181-DFD1D125ADEE}">
      <dsp:nvSpPr>
        <dsp:cNvPr id="0" name=""/>
        <dsp:cNvSpPr/>
      </dsp:nvSpPr>
      <dsp:spPr>
        <a:xfrm>
          <a:off x="541039" y="1991429"/>
          <a:ext cx="3216294" cy="794084"/>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0" kern="1200" dirty="0" smtClean="0">
              <a:latin typeface="+mn-lt"/>
            </a:rPr>
            <a:t>2. </a:t>
          </a:r>
          <a:r>
            <a:rPr lang="sr-Latn-ME" sz="1200" b="0" kern="1200" dirty="0" smtClean="0">
              <a:latin typeface="+mn-lt"/>
            </a:rPr>
            <a:t>Da li autorizovane demonstracije u trajanju od 28sati predstavljaju </a:t>
          </a:r>
          <a:r>
            <a:rPr lang="sr-Latn-ME" sz="1200" b="1" kern="1200" dirty="0" smtClean="0">
              <a:latin typeface="+mn-lt"/>
            </a:rPr>
            <a:t>„dovoljno ozbiljne“ povrede </a:t>
          </a:r>
          <a:r>
            <a:rPr lang="sr-Latn-ME" sz="1200" b="0" kern="1200" dirty="0" smtClean="0">
              <a:latin typeface="+mn-lt"/>
            </a:rPr>
            <a:t>prava Zajednice sa ciljem </a:t>
          </a:r>
          <a:r>
            <a:rPr lang="sr-Latn-ME" sz="1200" b="1" kern="1200" dirty="0" smtClean="0">
              <a:latin typeface="+mn-lt"/>
            </a:rPr>
            <a:t>da utvrde odgovornost država članica </a:t>
          </a:r>
          <a:r>
            <a:rPr lang="sr-Latn-ME" sz="1200" b="0" kern="1200" dirty="0" smtClean="0">
              <a:latin typeface="+mn-lt"/>
            </a:rPr>
            <a:t>shodno principima Zajednice</a:t>
          </a:r>
          <a:r>
            <a:rPr lang="en-GB" sz="1200" b="0" kern="1200" dirty="0" smtClean="0">
              <a:latin typeface="+mn-lt"/>
            </a:rPr>
            <a:t>?</a:t>
          </a:r>
          <a:endParaRPr lang="sr-Latn-ME" sz="1200" b="0" kern="1200" dirty="0" smtClean="0">
            <a:latin typeface="+mn-lt"/>
          </a:endParaRPr>
        </a:p>
      </dsp:txBody>
      <dsp:txXfrm>
        <a:off x="579810" y="2030200"/>
        <a:ext cx="3138752" cy="716542"/>
      </dsp:txXfrm>
    </dsp:sp>
    <dsp:sp modelId="{2AA2711F-2E82-48EE-AA8F-E582645E64E6}">
      <dsp:nvSpPr>
        <dsp:cNvPr id="0" name=""/>
        <dsp:cNvSpPr/>
      </dsp:nvSpPr>
      <dsp:spPr>
        <a:xfrm>
          <a:off x="2916877" y="1596759"/>
          <a:ext cx="2216087" cy="327379"/>
        </a:xfrm>
        <a:prstGeom prst="rect">
          <a:avLst/>
        </a:prstGeom>
        <a:noFill/>
        <a:ln>
          <a:noFill/>
        </a:ln>
        <a:effectLst/>
      </dsp:spPr>
      <dsp:style>
        <a:lnRef idx="0">
          <a:scrgbClr r="0" g="0" b="0"/>
        </a:lnRef>
        <a:fillRef idx="0">
          <a:scrgbClr r="0" g="0" b="0"/>
        </a:fillRef>
        <a:effectRef idx="0">
          <a:scrgbClr r="0" g="0" b="0"/>
        </a:effectRef>
        <a:fontRef idx="minor"/>
      </dsp:style>
    </dsp:sp>
    <dsp:sp modelId="{B3ACDF66-AA2C-492E-A2C2-598917C35B03}">
      <dsp:nvSpPr>
        <dsp:cNvPr id="0" name=""/>
        <dsp:cNvSpPr/>
      </dsp:nvSpPr>
      <dsp:spPr>
        <a:xfrm rot="5400000">
          <a:off x="4883414" y="2756936"/>
          <a:ext cx="343748" cy="554741"/>
        </a:xfrm>
        <a:prstGeom prst="bentUpArrow">
          <a:avLst>
            <a:gd name="adj1" fmla="val 32840"/>
            <a:gd name="adj2" fmla="val 25000"/>
            <a:gd name="adj3" fmla="val 3578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05A1FBEE-0B01-49C8-947B-A11E71ED5ECB}">
      <dsp:nvSpPr>
        <dsp:cNvPr id="0" name=""/>
        <dsp:cNvSpPr/>
      </dsp:nvSpPr>
      <dsp:spPr>
        <a:xfrm>
          <a:off x="557645" y="3990136"/>
          <a:ext cx="3692392" cy="916467"/>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0" kern="1200" dirty="0" smtClean="0">
              <a:latin typeface="+mn-lt"/>
            </a:rPr>
            <a:t>3. </a:t>
          </a:r>
          <a:r>
            <a:rPr lang="sr-Latn-ME" sz="1200" b="0" kern="1200" dirty="0" smtClean="0">
              <a:latin typeface="+mn-lt"/>
            </a:rPr>
            <a:t>Nacionalni sudovi su tvrdili da ništa u pravu Zajednice niti u čl. 5 (princ.u kooperacije i lojalnosti) </a:t>
          </a:r>
          <a:r>
            <a:rPr lang="sr-Latn-ME" sz="1200" b="1" kern="1200" dirty="0" smtClean="0">
              <a:latin typeface="+mn-lt"/>
            </a:rPr>
            <a:t>ne predstavlja </a:t>
          </a:r>
          <a:r>
            <a:rPr lang="sr-Latn-ME" sz="1200" b="0" kern="1200" dirty="0" smtClean="0">
              <a:latin typeface="+mn-lt"/>
            </a:rPr>
            <a:t>osnov za zabranu 28h demonstracija</a:t>
          </a:r>
          <a:r>
            <a:rPr lang="en-GB" sz="1200" b="0" kern="1200" dirty="0" smtClean="0">
              <a:latin typeface="+mn-lt"/>
            </a:rPr>
            <a:t>? I </a:t>
          </a:r>
          <a:r>
            <a:rPr lang="en-GB" sz="1200" b="0" kern="1200" dirty="0" err="1" smtClean="0">
              <a:latin typeface="+mn-lt"/>
            </a:rPr>
            <a:t>posljed</a:t>
          </a:r>
          <a:r>
            <a:rPr lang="sr-Latn-ME" sz="1200" b="0" kern="1200" dirty="0" smtClean="0">
              <a:latin typeface="+mn-lt"/>
            </a:rPr>
            <a:t>ično da li to predstavlja </a:t>
          </a:r>
          <a:r>
            <a:rPr lang="sr-Latn-ME" sz="1200" b="1" kern="1200" dirty="0" smtClean="0">
              <a:latin typeface="+mn-lt"/>
            </a:rPr>
            <a:t>ozbiljnu povredu </a:t>
          </a:r>
          <a:r>
            <a:rPr lang="sr-Latn-ME" sz="1200" b="0" kern="1200" dirty="0" smtClean="0">
              <a:latin typeface="+mn-lt"/>
            </a:rPr>
            <a:t>PZ koja je </a:t>
          </a:r>
          <a:r>
            <a:rPr lang="sr-Latn-ME" sz="1200" b="1" kern="1200" dirty="0" smtClean="0">
              <a:latin typeface="+mn-lt"/>
            </a:rPr>
            <a:t>osnov za odgovornost države za nastavu štetu</a:t>
          </a:r>
          <a:r>
            <a:rPr lang="en-GB" sz="1200" b="0" kern="1200" dirty="0" smtClean="0">
              <a:latin typeface="+mn-lt"/>
            </a:rPr>
            <a:t>?</a:t>
          </a:r>
          <a:r>
            <a:rPr lang="sr-Latn-ME" sz="1200" b="0" kern="1200" dirty="0" smtClean="0">
              <a:latin typeface="+mn-lt"/>
            </a:rPr>
            <a:t> </a:t>
          </a:r>
          <a:endParaRPr lang="en-US" sz="1200" b="0" kern="1200" dirty="0">
            <a:latin typeface="+mn-lt"/>
          </a:endParaRPr>
        </a:p>
      </dsp:txBody>
      <dsp:txXfrm>
        <a:off x="602391" y="4034882"/>
        <a:ext cx="3602900" cy="826975"/>
      </dsp:txXfrm>
    </dsp:sp>
    <dsp:sp modelId="{C8CB4BB3-003C-4990-A1A8-19738C173752}">
      <dsp:nvSpPr>
        <dsp:cNvPr id="0" name=""/>
        <dsp:cNvSpPr/>
      </dsp:nvSpPr>
      <dsp:spPr>
        <a:xfrm>
          <a:off x="5129079" y="2605847"/>
          <a:ext cx="596592" cy="327379"/>
        </a:xfrm>
        <a:prstGeom prst="rect">
          <a:avLst/>
        </a:prstGeom>
        <a:noFill/>
        <a:ln>
          <a:noFill/>
        </a:ln>
        <a:effectLst/>
      </dsp:spPr>
      <dsp:style>
        <a:lnRef idx="0">
          <a:scrgbClr r="0" g="0" b="0"/>
        </a:lnRef>
        <a:fillRef idx="0">
          <a:scrgbClr r="0" g="0" b="0"/>
        </a:fillRef>
        <a:effectRef idx="0">
          <a:scrgbClr r="0" g="0" b="0"/>
        </a:effectRef>
        <a:fontRef idx="minor"/>
      </dsp:style>
    </dsp:sp>
    <dsp:sp modelId="{14CDE682-DEF9-45FA-A698-A85EDC427EF3}">
      <dsp:nvSpPr>
        <dsp:cNvPr id="0" name=""/>
        <dsp:cNvSpPr/>
      </dsp:nvSpPr>
      <dsp:spPr>
        <a:xfrm rot="5400000">
          <a:off x="5892162" y="4161451"/>
          <a:ext cx="343748" cy="554741"/>
        </a:xfrm>
        <a:prstGeom prst="bentUpArrow">
          <a:avLst>
            <a:gd name="adj1" fmla="val 32840"/>
            <a:gd name="adj2" fmla="val 25000"/>
            <a:gd name="adj3" fmla="val 3578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574272DD-5469-47C3-85BD-A90AEC49F8BB}">
      <dsp:nvSpPr>
        <dsp:cNvPr id="0" name=""/>
        <dsp:cNvSpPr/>
      </dsp:nvSpPr>
      <dsp:spPr>
        <a:xfrm>
          <a:off x="5807967" y="237914"/>
          <a:ext cx="5091184" cy="1054673"/>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0" kern="1200" dirty="0" smtClean="0">
              <a:latin typeface="+mn-lt"/>
            </a:rPr>
            <a:t>4. </a:t>
          </a:r>
          <a:r>
            <a:rPr lang="sr-Latn-ME" sz="1200" b="0" kern="1200" dirty="0" smtClean="0">
              <a:latin typeface="+mn-lt"/>
            </a:rPr>
            <a:t>Da li oficijelno autorizovane političke demonstracije za zdravu sredinu i predočavanjem ugrožavanja javnog zdravlja i konstantno povećavanje saobraćaja velikih kamiona, </a:t>
          </a:r>
          <a:r>
            <a:rPr lang="sr-Latn-ME" sz="1200" b="1" kern="1200" dirty="0" smtClean="0">
              <a:latin typeface="+mn-lt"/>
            </a:rPr>
            <a:t>znači kršenje prava Zajednice </a:t>
          </a:r>
          <a:r>
            <a:rPr lang="sr-Latn-ME" sz="1200" b="0" kern="1200" dirty="0" smtClean="0">
              <a:latin typeface="+mn-lt"/>
            </a:rPr>
            <a:t>kojima se propisuje sloboda kretanja robe prema čl.28...</a:t>
          </a:r>
          <a:endParaRPr lang="en-US" sz="1200" b="0" kern="1200" dirty="0">
            <a:latin typeface="+mn-lt"/>
          </a:endParaRPr>
        </a:p>
      </dsp:txBody>
      <dsp:txXfrm>
        <a:off x="5859461" y="289408"/>
        <a:ext cx="4988196" cy="951685"/>
      </dsp:txXfrm>
    </dsp:sp>
    <dsp:sp modelId="{3583E5C5-48BA-4817-9421-8EAD277E9037}">
      <dsp:nvSpPr>
        <dsp:cNvPr id="0" name=""/>
        <dsp:cNvSpPr/>
      </dsp:nvSpPr>
      <dsp:spPr>
        <a:xfrm>
          <a:off x="7441606" y="3383794"/>
          <a:ext cx="596592" cy="327379"/>
        </a:xfrm>
        <a:prstGeom prst="rect">
          <a:avLst/>
        </a:prstGeom>
        <a:noFill/>
        <a:ln>
          <a:noFill/>
        </a:ln>
        <a:effectLst/>
      </dsp:spPr>
      <dsp:style>
        <a:lnRef idx="0">
          <a:scrgbClr r="0" g="0" b="0"/>
        </a:lnRef>
        <a:fillRef idx="0">
          <a:scrgbClr r="0" g="0" b="0"/>
        </a:fillRef>
        <a:effectRef idx="0">
          <a:scrgbClr r="0" g="0" b="0"/>
        </a:effectRef>
        <a:fontRef idx="minor"/>
      </dsp:style>
    </dsp:sp>
    <dsp:sp modelId="{C728EACA-2736-4E4B-81F9-925A71A6FC44}">
      <dsp:nvSpPr>
        <dsp:cNvPr id="0" name=""/>
        <dsp:cNvSpPr/>
      </dsp:nvSpPr>
      <dsp:spPr>
        <a:xfrm rot="5400000">
          <a:off x="8314550" y="4178294"/>
          <a:ext cx="343748" cy="554741"/>
        </a:xfrm>
        <a:prstGeom prst="bentUpArrow">
          <a:avLst>
            <a:gd name="adj1" fmla="val 32840"/>
            <a:gd name="adj2" fmla="val 25000"/>
            <a:gd name="adj3" fmla="val 3578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79A00405-8EC2-49F2-ADFB-BFDB16CE3E05}">
      <dsp:nvSpPr>
        <dsp:cNvPr id="0" name=""/>
        <dsp:cNvSpPr/>
      </dsp:nvSpPr>
      <dsp:spPr>
        <a:xfrm>
          <a:off x="5651275" y="2328687"/>
          <a:ext cx="4102142" cy="647394"/>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sr-Latn-ME" sz="1200" b="0" kern="1200" dirty="0" smtClean="0">
              <a:latin typeface="+mn-lt"/>
            </a:rPr>
            <a:t>5</a:t>
          </a:r>
          <a:r>
            <a:rPr lang="en-GB" sz="1200" b="0" kern="1200" dirty="0" smtClean="0">
              <a:latin typeface="+mn-lt"/>
            </a:rPr>
            <a:t>.</a:t>
          </a:r>
          <a:r>
            <a:rPr lang="sr-Latn-ME" sz="1200" b="0" kern="1200" dirty="0" smtClean="0">
              <a:latin typeface="+mn-lt"/>
            </a:rPr>
            <a:t> Postoji li </a:t>
          </a:r>
          <a:r>
            <a:rPr lang="sr-Latn-ME" sz="1200" b="1" kern="1200" dirty="0" smtClean="0">
              <a:latin typeface="+mn-lt"/>
            </a:rPr>
            <a:t>gubitak koji </a:t>
          </a:r>
          <a:r>
            <a:rPr lang="sr-Latn-ME" sz="1200" b="0" kern="1200" dirty="0" smtClean="0">
              <a:latin typeface="+mn-lt"/>
            </a:rPr>
            <a:t>poističe iz odgovornosti države članice... Da li lice koje je pretrpjelo gubitak </a:t>
          </a:r>
          <a:r>
            <a:rPr lang="sr-Latn-ME" sz="1200" b="1" kern="1200" dirty="0" smtClean="0">
              <a:latin typeface="+mn-lt"/>
            </a:rPr>
            <a:t>bio u poziciji da ostvari prihod</a:t>
          </a:r>
          <a:r>
            <a:rPr lang="en-GB" sz="1200" b="1" kern="1200" dirty="0" smtClean="0">
              <a:latin typeface="+mn-lt"/>
            </a:rPr>
            <a:t>?</a:t>
          </a:r>
          <a:endParaRPr lang="en-US" sz="1200" b="0" kern="1200" dirty="0">
            <a:latin typeface="+mn-lt"/>
          </a:endParaRPr>
        </a:p>
      </dsp:txBody>
      <dsp:txXfrm>
        <a:off x="5682884" y="2360296"/>
        <a:ext cx="4038924" cy="584176"/>
      </dsp:txXfrm>
    </dsp:sp>
    <dsp:sp modelId="{DED62C55-91B2-4451-AE63-BFAC5DACC5D0}">
      <dsp:nvSpPr>
        <dsp:cNvPr id="0" name=""/>
        <dsp:cNvSpPr/>
      </dsp:nvSpPr>
      <dsp:spPr>
        <a:xfrm>
          <a:off x="8560215" y="4027205"/>
          <a:ext cx="596592" cy="327379"/>
        </a:xfrm>
        <a:prstGeom prst="rect">
          <a:avLst/>
        </a:prstGeom>
        <a:noFill/>
        <a:ln>
          <a:noFill/>
        </a:ln>
        <a:effectLst/>
      </dsp:spPr>
      <dsp:style>
        <a:lnRef idx="0">
          <a:scrgbClr r="0" g="0" b="0"/>
        </a:lnRef>
        <a:fillRef idx="0">
          <a:scrgbClr r="0" g="0" b="0"/>
        </a:fillRef>
        <a:effectRef idx="0">
          <a:scrgbClr r="0" g="0" b="0"/>
        </a:effectRef>
        <a:fontRef idx="minor"/>
      </dsp:style>
    </dsp:sp>
    <dsp:sp modelId="{6A0FF7F4-F174-4DD0-AF7E-9CC252AF15C8}">
      <dsp:nvSpPr>
        <dsp:cNvPr id="0" name=""/>
        <dsp:cNvSpPr/>
      </dsp:nvSpPr>
      <dsp:spPr>
        <a:xfrm>
          <a:off x="7494605" y="4086998"/>
          <a:ext cx="3715991" cy="1038030"/>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sr-Latn-ME" sz="1200" b="0" kern="1200" dirty="0" smtClean="0">
              <a:latin typeface="+mn-lt"/>
            </a:rPr>
            <a:t>6. Ako je odgovor na pitanje br 4 negativan, shodno članu 5, načelima kooperacije, lojalnosti, djelotvornosti, postupanje po nacionalnim pravilima substantivnog i proceduralnog prava </a:t>
          </a:r>
          <a:r>
            <a:rPr lang="sr-Latn-ME" sz="1200" b="1" kern="1200" dirty="0" smtClean="0">
              <a:latin typeface="+mn-lt"/>
            </a:rPr>
            <a:t>onemogućava utvrdjivanje štete po pravu Zajednice </a:t>
          </a:r>
          <a:r>
            <a:rPr lang="sr-Latn-ME" sz="1200" b="0" kern="1200" dirty="0" smtClean="0">
              <a:latin typeface="+mn-lt"/>
            </a:rPr>
            <a:t>(čekajući okončanje postupka po prethodnom pitanju)</a:t>
          </a:r>
          <a:endParaRPr lang="en-US" sz="1200" b="0" kern="1200" dirty="0">
            <a:latin typeface="+mn-lt"/>
          </a:endParaRPr>
        </a:p>
      </dsp:txBody>
      <dsp:txXfrm>
        <a:off x="7545287" y="4137680"/>
        <a:ext cx="3614627" cy="9366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FBE03-8D96-4319-8E03-118A74A3A5A2}">
      <dsp:nvSpPr>
        <dsp:cNvPr id="0" name=""/>
        <dsp:cNvSpPr/>
      </dsp:nvSpPr>
      <dsp:spPr>
        <a:xfrm>
          <a:off x="-6482901" y="-991520"/>
          <a:ext cx="7716296" cy="7716296"/>
        </a:xfrm>
        <a:prstGeom prst="blockArc">
          <a:avLst>
            <a:gd name="adj1" fmla="val 18900000"/>
            <a:gd name="adj2" fmla="val 2700000"/>
            <a:gd name="adj3" fmla="val 28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C8C4E0-FCA3-460A-87D7-243FDD22B02C}">
      <dsp:nvSpPr>
        <dsp:cNvPr id="0" name=""/>
        <dsp:cNvSpPr/>
      </dsp:nvSpPr>
      <dsp:spPr>
        <a:xfrm>
          <a:off x="593873" y="188641"/>
          <a:ext cx="11524333" cy="71688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9029" tIns="35560" rIns="35560" bIns="35560" numCol="1" spcCol="1270" anchor="ctr" anchorCtr="0">
          <a:noAutofit/>
        </a:bodyPr>
        <a:lstStyle/>
        <a:p>
          <a:pPr lvl="0" algn="l" defTabSz="622300">
            <a:lnSpc>
              <a:spcPct val="90000"/>
            </a:lnSpc>
            <a:spcBef>
              <a:spcPct val="0"/>
            </a:spcBef>
            <a:spcAft>
              <a:spcPct val="35000"/>
            </a:spcAft>
          </a:pPr>
          <a:r>
            <a:rPr lang="sr-Latn-ME" sz="1400" b="0" kern="1200" dirty="0" smtClean="0">
              <a:solidFill>
                <a:schemeClr val="tx1"/>
              </a:solidFill>
              <a:latin typeface="+mn-lt"/>
            </a:rPr>
            <a:t>AV izražava sumnje u dopuštenost prethodnih pitanja i upozorava da su sva pitanja dostavljana Oberlandesgericht Innsbruck </a:t>
          </a:r>
          <a:r>
            <a:rPr lang="sr-Latn-ME" sz="1400" b="1" kern="1200" dirty="0" smtClean="0">
              <a:solidFill>
                <a:schemeClr val="tx1"/>
              </a:solidFill>
              <a:latin typeface="+mn-lt"/>
            </a:rPr>
            <a:t>očigledno hipotetička </a:t>
          </a:r>
          <a:r>
            <a:rPr lang="sr-Latn-ME" sz="1400" b="0" kern="1200" dirty="0" smtClean="0">
              <a:solidFill>
                <a:schemeClr val="tx1"/>
              </a:solidFill>
              <a:latin typeface="+mn-lt"/>
            </a:rPr>
            <a:t>i irelevantna za spor u glavnom postupku. </a:t>
          </a:r>
          <a:endParaRPr lang="en-US" sz="1400" b="0" kern="1200" dirty="0">
            <a:solidFill>
              <a:schemeClr val="tx1"/>
            </a:solidFill>
            <a:latin typeface="+mn-lt"/>
          </a:endParaRPr>
        </a:p>
      </dsp:txBody>
      <dsp:txXfrm>
        <a:off x="593873" y="188641"/>
        <a:ext cx="11524333" cy="716886"/>
      </dsp:txXfrm>
    </dsp:sp>
    <dsp:sp modelId="{D5371005-CAA9-4882-978A-901C0F47A587}">
      <dsp:nvSpPr>
        <dsp:cNvPr id="0" name=""/>
        <dsp:cNvSpPr/>
      </dsp:nvSpPr>
      <dsp:spPr>
        <a:xfrm>
          <a:off x="90733" y="268603"/>
          <a:ext cx="896107" cy="896107"/>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FC3A55-9BD3-4D14-BD69-ECE5E7374236}">
      <dsp:nvSpPr>
        <dsp:cNvPr id="0" name=""/>
        <dsp:cNvSpPr/>
      </dsp:nvSpPr>
      <dsp:spPr>
        <a:xfrm>
          <a:off x="1132424" y="1152129"/>
          <a:ext cx="11010633" cy="71688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9029" tIns="35560" rIns="35560" bIns="35560" numCol="1" spcCol="1270" anchor="ctr" anchorCtr="0">
          <a:noAutofit/>
        </a:bodyPr>
        <a:lstStyle/>
        <a:p>
          <a:pPr lvl="0" algn="l" defTabSz="622300">
            <a:lnSpc>
              <a:spcPct val="90000"/>
            </a:lnSpc>
            <a:spcBef>
              <a:spcPct val="0"/>
            </a:spcBef>
            <a:spcAft>
              <a:spcPct val="35000"/>
            </a:spcAft>
          </a:pPr>
          <a:r>
            <a:rPr lang="sr-Latn-ME" sz="1400" b="0" kern="1200" dirty="0" smtClean="0">
              <a:solidFill>
                <a:schemeClr val="tx1"/>
              </a:solidFill>
              <a:latin typeface="+mn-lt"/>
            </a:rPr>
            <a:t>Tužba koju je podnio Schmidberger kojom se traži utvrđivanje odgovornosti države članice za povredu prava Zajednice, zahtjeva od kompanije da izvede </a:t>
          </a:r>
          <a:r>
            <a:rPr lang="sr-Latn-ME" sz="1400" b="1" kern="1200" dirty="0" smtClean="0">
              <a:solidFill>
                <a:schemeClr val="tx1"/>
              </a:solidFill>
              <a:latin typeface="+mn-lt"/>
            </a:rPr>
            <a:t>dokaze u odnosu na stvarnu štetu koja proističe iz navedene povrede</a:t>
          </a:r>
          <a:r>
            <a:rPr lang="sr-Latn-ME" sz="1400" b="0" kern="1200" dirty="0" smtClean="0">
              <a:solidFill>
                <a:schemeClr val="tx1"/>
              </a:solidFill>
              <a:latin typeface="+mn-lt"/>
            </a:rPr>
            <a:t>. Pred nacionalnim sudovima Schmidbergerje propustio da dokaže nastupanje štete (</a:t>
          </a:r>
          <a:r>
            <a:rPr lang="sr-Latn-ME" sz="1400" b="1" kern="1200" dirty="0" smtClean="0">
              <a:solidFill>
                <a:schemeClr val="tx1"/>
              </a:solidFill>
              <a:latin typeface="+mn-lt"/>
            </a:rPr>
            <a:t>partikularnih individualnih šteta</a:t>
          </a:r>
          <a:r>
            <a:rPr lang="sr-Latn-ME" sz="1400" b="0" kern="1200" dirty="0" smtClean="0">
              <a:solidFill>
                <a:schemeClr val="tx1"/>
              </a:solidFill>
              <a:latin typeface="+mn-lt"/>
            </a:rPr>
            <a:t>) koje su nastale kao posljedica zatvaranja Brener puta na 30h ILI ako je bilo moguće da se ublaži- umanji šteta odabirom neke druge rute.</a:t>
          </a:r>
        </a:p>
      </dsp:txBody>
      <dsp:txXfrm>
        <a:off x="1132424" y="1152129"/>
        <a:ext cx="11010633" cy="716886"/>
      </dsp:txXfrm>
    </dsp:sp>
    <dsp:sp modelId="{327255F2-4268-4665-8713-B5677939F239}">
      <dsp:nvSpPr>
        <dsp:cNvPr id="0" name=""/>
        <dsp:cNvSpPr/>
      </dsp:nvSpPr>
      <dsp:spPr>
        <a:xfrm>
          <a:off x="604433" y="1343588"/>
          <a:ext cx="896107" cy="896107"/>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90D7BD-734D-4688-90EC-F3824443640F}">
      <dsp:nvSpPr>
        <dsp:cNvPr id="0" name=""/>
        <dsp:cNvSpPr/>
      </dsp:nvSpPr>
      <dsp:spPr>
        <a:xfrm>
          <a:off x="1264416" y="2088229"/>
          <a:ext cx="10852969" cy="87688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9029" tIns="35560" rIns="35560" bIns="35560" numCol="1" spcCol="1270" anchor="ctr" anchorCtr="0">
          <a:noAutofit/>
        </a:bodyPr>
        <a:lstStyle/>
        <a:p>
          <a:pPr lvl="0" algn="l" defTabSz="622300">
            <a:lnSpc>
              <a:spcPct val="90000"/>
            </a:lnSpc>
            <a:spcBef>
              <a:spcPct val="0"/>
            </a:spcBef>
            <a:spcAft>
              <a:spcPct val="35000"/>
            </a:spcAft>
          </a:pPr>
          <a:r>
            <a:rPr lang="sr-Latn-ME" sz="1400" b="0" kern="1200" dirty="0" smtClean="0">
              <a:solidFill>
                <a:schemeClr val="tx1"/>
              </a:solidFill>
              <a:latin typeface="+mn-lt"/>
            </a:rPr>
            <a:t>U ovim okolnostima, odgovori na ova pitanja nijesu potrebni da </a:t>
          </a:r>
          <a:r>
            <a:rPr lang="en-GB" sz="1400" b="0" kern="1200" dirty="0" smtClean="0">
              <a:solidFill>
                <a:schemeClr val="tx1"/>
              </a:solidFill>
              <a:latin typeface="+mn-lt"/>
            </a:rPr>
            <a:t>bi </a:t>
          </a:r>
          <a:r>
            <a:rPr lang="sr-Latn-ME" sz="1400" b="0" kern="1200" dirty="0" smtClean="0">
              <a:solidFill>
                <a:schemeClr val="tx1"/>
              </a:solidFill>
              <a:latin typeface="+mn-lt"/>
            </a:rPr>
            <a:t>sud odluči</a:t>
          </a:r>
          <a:r>
            <a:rPr lang="en-GB" sz="1400" b="0" kern="1200" dirty="0" smtClean="0">
              <a:solidFill>
                <a:schemeClr val="tx1"/>
              </a:solidFill>
              <a:latin typeface="+mn-lt"/>
            </a:rPr>
            <a:t>o</a:t>
          </a:r>
          <a:r>
            <a:rPr lang="sr-Latn-ME" sz="1400" b="0" kern="1200" dirty="0" smtClean="0">
              <a:solidFill>
                <a:schemeClr val="tx1"/>
              </a:solidFill>
              <a:latin typeface="+mn-lt"/>
            </a:rPr>
            <a:t> u ovom predmetu</a:t>
          </a:r>
          <a:r>
            <a:rPr lang="en-GB" sz="1400" b="0" kern="1200" dirty="0" smtClean="0">
              <a:solidFill>
                <a:schemeClr val="tx1"/>
              </a:solidFill>
              <a:latin typeface="+mn-lt"/>
            </a:rPr>
            <a:t>….</a:t>
          </a:r>
          <a:r>
            <a:rPr lang="sr-Latn-ME" sz="1400" b="0" kern="1200" dirty="0" smtClean="0">
              <a:solidFill>
                <a:schemeClr val="tx1"/>
              </a:solidFill>
              <a:latin typeface="+mn-lt"/>
            </a:rPr>
            <a:t>ustvari zahtjev za prethodno pitanje je </a:t>
          </a:r>
          <a:r>
            <a:rPr lang="sr-Latn-ME" sz="1400" b="1" kern="1200" dirty="0" smtClean="0">
              <a:solidFill>
                <a:schemeClr val="tx1"/>
              </a:solidFill>
              <a:latin typeface="+mn-lt"/>
            </a:rPr>
            <a:t>preuranjen </a:t>
          </a:r>
          <a:r>
            <a:rPr lang="sr-Latn-ME" sz="1400" b="0" kern="1200" dirty="0" smtClean="0">
              <a:solidFill>
                <a:schemeClr val="tx1"/>
              </a:solidFill>
              <a:latin typeface="+mn-lt"/>
            </a:rPr>
            <a:t>dokgod se činjenice i relevantni dokazi ne utvrde pred nacionalnim sudovima. Prema jurisprudenciji, čl 234 UEU je instrument kooperacije između Suda pravde i nacionalnih sudova, kojim se obezbjeđuje </a:t>
          </a:r>
          <a:r>
            <a:rPr lang="sr-Latn-ME" sz="1400" b="1" kern="1200" dirty="0" smtClean="0">
              <a:solidFill>
                <a:schemeClr val="tx1"/>
              </a:solidFill>
              <a:latin typeface="+mn-lt"/>
            </a:rPr>
            <a:t>adekvatno tumačenje prava Zajednice. </a:t>
          </a:r>
          <a:r>
            <a:rPr lang="sr-Latn-ME" sz="1400" b="0" kern="1200" dirty="0" smtClean="0">
              <a:solidFill>
                <a:schemeClr val="tx1"/>
              </a:solidFill>
              <a:latin typeface="+mn-lt"/>
            </a:rPr>
            <a:t>U kontestu kooperacije, nacionslni sudovi utvrđuju činjenice spora, i preuzimaju odgovornost za presudu utvrđujući potrebu za prethodnim pitanjima</a:t>
          </a:r>
          <a:r>
            <a:rPr lang="en-GB" sz="1400" b="0" kern="1200" dirty="0" smtClean="0">
              <a:solidFill>
                <a:schemeClr val="tx1"/>
              </a:solidFill>
              <a:latin typeface="+mn-lt"/>
            </a:rPr>
            <a:t>.</a:t>
          </a:r>
          <a:endParaRPr lang="en-US" sz="1400" b="0" kern="1200" dirty="0">
            <a:solidFill>
              <a:schemeClr val="tx1"/>
            </a:solidFill>
            <a:latin typeface="+mn-lt"/>
          </a:endParaRPr>
        </a:p>
      </dsp:txBody>
      <dsp:txXfrm>
        <a:off x="1264416" y="2088229"/>
        <a:ext cx="10852969" cy="876888"/>
      </dsp:txXfrm>
    </dsp:sp>
    <dsp:sp modelId="{7AFC6B68-AE99-4957-AA79-2A2B8EB709BC}">
      <dsp:nvSpPr>
        <dsp:cNvPr id="0" name=""/>
        <dsp:cNvSpPr/>
      </dsp:nvSpPr>
      <dsp:spPr>
        <a:xfrm>
          <a:off x="762097" y="2418574"/>
          <a:ext cx="896107" cy="896107"/>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8EA191-2E33-4A0C-AB74-88964AAB8D3F}">
      <dsp:nvSpPr>
        <dsp:cNvPr id="0" name=""/>
        <dsp:cNvSpPr/>
      </dsp:nvSpPr>
      <dsp:spPr>
        <a:xfrm>
          <a:off x="1118661" y="3168354"/>
          <a:ext cx="11010633" cy="111447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9029" tIns="35560" rIns="35560" bIns="35560" numCol="1" spcCol="1270" anchor="ctr" anchorCtr="0">
          <a:noAutofit/>
        </a:bodyPr>
        <a:lstStyle/>
        <a:p>
          <a:pPr lvl="0" algn="l" defTabSz="622300">
            <a:lnSpc>
              <a:spcPct val="90000"/>
            </a:lnSpc>
            <a:spcBef>
              <a:spcPct val="0"/>
            </a:spcBef>
            <a:spcAft>
              <a:spcPct val="35000"/>
            </a:spcAft>
          </a:pPr>
          <a:r>
            <a:rPr lang="sr-Latn-ME" sz="1400" b="0" kern="1200" dirty="0" smtClean="0">
              <a:solidFill>
                <a:schemeClr val="tx1"/>
              </a:solidFill>
              <a:latin typeface="+mn-lt"/>
            </a:rPr>
            <a:t>Sud je smatrao</a:t>
          </a:r>
          <a:r>
            <a:rPr lang="sr-Latn-ME" sz="1400" b="1" kern="1200" dirty="0" smtClean="0">
              <a:solidFill>
                <a:schemeClr val="tx1"/>
              </a:solidFill>
              <a:latin typeface="+mn-lt"/>
            </a:rPr>
            <a:t> da nije imao nadležnost da </a:t>
          </a:r>
          <a:r>
            <a:rPr lang="sr-Latn-ME" sz="1400" b="0" kern="1200" dirty="0" smtClean="0">
              <a:solidFill>
                <a:schemeClr val="tx1"/>
              </a:solidFill>
              <a:latin typeface="+mn-lt"/>
            </a:rPr>
            <a:t>odlučuje o pitanjima koja su postavljana od strane nacionalnog suda  a koja se odnose na tumačenje ili na ocjenu validnosti prava Zajednice a u odnosu na </a:t>
          </a:r>
          <a:r>
            <a:rPr lang="sr-Latn-ME" sz="1400" b="1" kern="1200" dirty="0" smtClean="0">
              <a:solidFill>
                <a:schemeClr val="tx1"/>
              </a:solidFill>
              <a:latin typeface="+mn-lt"/>
            </a:rPr>
            <a:t>koje nijesu utvrđene pravne ili faktičke činjenice</a:t>
          </a:r>
          <a:r>
            <a:rPr lang="sr-Latn-ME" sz="1400" b="0" kern="1200" dirty="0" smtClean="0">
              <a:solidFill>
                <a:schemeClr val="tx1"/>
              </a:solidFill>
              <a:latin typeface="+mn-lt"/>
            </a:rPr>
            <a:t>. Tužbom Schmidberger traži se kompenzacija od države za štetu koja je nastala kao navodna </a:t>
          </a:r>
          <a:r>
            <a:rPr lang="sr-Latn-ME" sz="1400" b="1" kern="1200" dirty="0" smtClean="0">
              <a:solidFill>
                <a:schemeClr val="tx1"/>
              </a:solidFill>
              <a:latin typeface="+mn-lt"/>
            </a:rPr>
            <a:t>povreda komunitarnog prava</a:t>
          </a:r>
          <a:r>
            <a:rPr lang="sr-Latn-ME" sz="1400" b="0" kern="1200" dirty="0" smtClean="0">
              <a:solidFill>
                <a:schemeClr val="tx1"/>
              </a:solidFill>
              <a:latin typeface="+mn-lt"/>
            </a:rPr>
            <a:t>, a koja proističe iz činjenice da austrijske vlasti nijesu zabranile </a:t>
          </a:r>
          <a:r>
            <a:rPr lang="sr-Latn-ME" sz="1400" b="1" kern="1200" dirty="0" smtClean="0">
              <a:solidFill>
                <a:schemeClr val="tx1"/>
              </a:solidFill>
              <a:latin typeface="+mn-lt"/>
            </a:rPr>
            <a:t>demonstrancije koje se rezultirale u zatvaranju autoputa </a:t>
          </a:r>
          <a:r>
            <a:rPr lang="sr-Latn-ME" sz="1400" b="0" kern="1200" dirty="0" smtClean="0">
              <a:solidFill>
                <a:schemeClr val="tx1"/>
              </a:solidFill>
              <a:latin typeface="+mn-lt"/>
            </a:rPr>
            <a:t>na skoro 30h. </a:t>
          </a:r>
          <a:r>
            <a:rPr lang="sr-Latn-ME" sz="1400" b="0" kern="1200" dirty="0" smtClean="0">
              <a:solidFill>
                <a:schemeClr val="tx1"/>
              </a:solidFill>
              <a:effectLst/>
              <a:latin typeface="+mn-lt"/>
            </a:rPr>
            <a:t>Odatle proističe da je zahtjev za tumačenje prava zajednice proistekao iz </a:t>
          </a:r>
          <a:r>
            <a:rPr lang="sr-Latn-ME" sz="1400" b="1" kern="1200" dirty="0" smtClean="0">
              <a:solidFill>
                <a:schemeClr val="tx1"/>
              </a:solidFill>
              <a:effectLst/>
              <a:latin typeface="+mn-lt"/>
            </a:rPr>
            <a:t>realnog spora i da se zbog toga ne može smatrati hipotetičkim</a:t>
          </a:r>
          <a:r>
            <a:rPr lang="sr-Latn-ME" sz="1400" b="0" kern="1200" dirty="0" smtClean="0">
              <a:solidFill>
                <a:schemeClr val="tx1"/>
              </a:solidFill>
              <a:effectLst/>
              <a:latin typeface="+mn-lt"/>
            </a:rPr>
            <a:t>. Iz drugog para čl 234 jasno je da je na nacionalnim sudovima da utvrde da kada je prigodno da pitanje usmjere Sudu pravde. Jednako je neporecivo da upućujući sud </a:t>
          </a:r>
          <a:endParaRPr lang="en-US" sz="1400" b="0" kern="1200" dirty="0">
            <a:solidFill>
              <a:schemeClr val="tx1"/>
            </a:solidFill>
            <a:latin typeface="+mn-lt"/>
          </a:endParaRPr>
        </a:p>
      </dsp:txBody>
      <dsp:txXfrm>
        <a:off x="1118661" y="3168354"/>
        <a:ext cx="11010633" cy="1114478"/>
      </dsp:txXfrm>
    </dsp:sp>
    <dsp:sp modelId="{83250BF4-5EF4-493B-88A6-0AC81957FEE0}">
      <dsp:nvSpPr>
        <dsp:cNvPr id="0" name=""/>
        <dsp:cNvSpPr/>
      </dsp:nvSpPr>
      <dsp:spPr>
        <a:xfrm>
          <a:off x="604433" y="3493559"/>
          <a:ext cx="896107" cy="896107"/>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45156B-5B3B-4B76-AAEC-63D1CCD33EF0}">
      <dsp:nvSpPr>
        <dsp:cNvPr id="0" name=""/>
        <dsp:cNvSpPr/>
      </dsp:nvSpPr>
      <dsp:spPr>
        <a:xfrm>
          <a:off x="620338" y="4464496"/>
          <a:ext cx="11524333" cy="71688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9029" tIns="35560" rIns="35560" bIns="35560" numCol="1" spcCol="1270" anchor="ctr" anchorCtr="0">
          <a:noAutofit/>
        </a:bodyPr>
        <a:lstStyle/>
        <a:p>
          <a:pPr lvl="0" algn="l" defTabSz="622300">
            <a:lnSpc>
              <a:spcPct val="90000"/>
            </a:lnSpc>
            <a:spcBef>
              <a:spcPct val="0"/>
            </a:spcBef>
            <a:spcAft>
              <a:spcPct val="35000"/>
            </a:spcAft>
          </a:pPr>
          <a:r>
            <a:rPr lang="sr-Latn-ME" sz="1400" b="0" kern="1200" dirty="0" smtClean="0">
              <a:solidFill>
                <a:schemeClr val="tx1"/>
              </a:solidFill>
              <a:effectLst/>
              <a:latin typeface="+mn-lt"/>
            </a:rPr>
            <a:t>Nacionalni sud od Suda pravde traži da utvrdi: 1) t</a:t>
          </a:r>
          <a:r>
            <a:rPr lang="sr-Latn-ME" sz="1400" b="1" kern="1200" dirty="0" smtClean="0">
              <a:solidFill>
                <a:schemeClr val="tx1"/>
              </a:solidFill>
              <a:effectLst/>
              <a:latin typeface="+mn-lt"/>
            </a:rPr>
            <a:t>ipove štete </a:t>
          </a:r>
          <a:r>
            <a:rPr lang="sr-Latn-ME" sz="1400" b="0" kern="1200" dirty="0" smtClean="0">
              <a:solidFill>
                <a:schemeClr val="tx1"/>
              </a:solidFill>
              <a:effectLst/>
              <a:latin typeface="+mn-lt"/>
            </a:rPr>
            <a:t>koju je potrebno izmiriti u predmetnom slučaju, 2) </a:t>
          </a:r>
          <a:r>
            <a:rPr lang="sr-Latn-ME" sz="1400" b="1" kern="1200" dirty="0" smtClean="0">
              <a:solidFill>
                <a:schemeClr val="tx1"/>
              </a:solidFill>
              <a:effectLst/>
              <a:latin typeface="+mn-lt"/>
            </a:rPr>
            <a:t>u kom obimu </a:t>
          </a:r>
          <a:r>
            <a:rPr lang="sr-Latn-ME" sz="1400" b="0" kern="1200" dirty="0" smtClean="0">
              <a:solidFill>
                <a:schemeClr val="tx1"/>
              </a:solidFill>
              <a:effectLst/>
              <a:latin typeface="+mn-lt"/>
            </a:rPr>
            <a:t>i na koji način je pokušano ublažiti štetu, 3) da bi se utvrdila </a:t>
          </a:r>
          <a:r>
            <a:rPr lang="sr-Latn-ME" sz="1400" b="1" kern="1200" dirty="0" smtClean="0">
              <a:solidFill>
                <a:schemeClr val="tx1"/>
              </a:solidFill>
              <a:effectLst/>
              <a:latin typeface="+mn-lt"/>
            </a:rPr>
            <a:t>odgovornost države za nastalu štetu </a:t>
          </a:r>
          <a:r>
            <a:rPr lang="sr-Latn-ME" sz="1400" b="0" kern="1200" dirty="0" smtClean="0">
              <a:solidFill>
                <a:schemeClr val="tx1"/>
              </a:solidFill>
              <a:effectLst/>
              <a:latin typeface="+mn-lt"/>
            </a:rPr>
            <a:t>pored dokaza da je šteta nastala i iznosa štete važno je utvrditi da je ona direktna </a:t>
          </a:r>
          <a:r>
            <a:rPr lang="sr-Latn-ME" sz="1400" b="1" kern="1200" dirty="0" smtClean="0">
              <a:solidFill>
                <a:schemeClr val="tx1"/>
              </a:solidFill>
              <a:effectLst/>
              <a:latin typeface="+mn-lt"/>
            </a:rPr>
            <a:t>posljedica činjenja odnosno ne činjenja države</a:t>
          </a:r>
          <a:r>
            <a:rPr lang="sr-Latn-ME" sz="1400" b="0" kern="1200" dirty="0" smtClean="0">
              <a:solidFill>
                <a:schemeClr val="tx1"/>
              </a:solidFill>
              <a:effectLst/>
              <a:latin typeface="+mn-lt"/>
            </a:rPr>
            <a:t>.  </a:t>
          </a:r>
        </a:p>
      </dsp:txBody>
      <dsp:txXfrm>
        <a:off x="620338" y="4464496"/>
        <a:ext cx="11524333" cy="716886"/>
      </dsp:txXfrm>
    </dsp:sp>
    <dsp:sp modelId="{655E5B67-5B0B-4885-9477-B1178D529957}">
      <dsp:nvSpPr>
        <dsp:cNvPr id="0" name=""/>
        <dsp:cNvSpPr/>
      </dsp:nvSpPr>
      <dsp:spPr>
        <a:xfrm>
          <a:off x="90733" y="4568545"/>
          <a:ext cx="896107" cy="896107"/>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FBE03-8D96-4319-8E03-118A74A3A5A2}">
      <dsp:nvSpPr>
        <dsp:cNvPr id="0" name=""/>
        <dsp:cNvSpPr/>
      </dsp:nvSpPr>
      <dsp:spPr>
        <a:xfrm>
          <a:off x="-6157028" y="-1163926"/>
          <a:ext cx="7329182" cy="7329182"/>
        </a:xfrm>
        <a:prstGeom prst="blockArc">
          <a:avLst>
            <a:gd name="adj1" fmla="val 18900000"/>
            <a:gd name="adj2" fmla="val 2700000"/>
            <a:gd name="adj3" fmla="val 295"/>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C8C4E0-FCA3-460A-87D7-243FDD22B02C}">
      <dsp:nvSpPr>
        <dsp:cNvPr id="0" name=""/>
        <dsp:cNvSpPr/>
      </dsp:nvSpPr>
      <dsp:spPr>
        <a:xfrm>
          <a:off x="479335" y="64593"/>
          <a:ext cx="11602826" cy="70150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0441" tIns="35560" rIns="35560" bIns="35560" numCol="1" spcCol="1270" anchor="ctr" anchorCtr="0">
          <a:noAutofit/>
        </a:bodyPr>
        <a:lstStyle/>
        <a:p>
          <a:pPr lvl="0" algn="l" defTabSz="622300">
            <a:lnSpc>
              <a:spcPct val="90000"/>
            </a:lnSpc>
            <a:spcBef>
              <a:spcPct val="0"/>
            </a:spcBef>
            <a:spcAft>
              <a:spcPct val="35000"/>
            </a:spcAft>
          </a:pPr>
          <a:r>
            <a:rPr lang="sr-Latn-ME" sz="1400" b="0" kern="1200" dirty="0" smtClean="0">
              <a:solidFill>
                <a:schemeClr val="tx1"/>
              </a:solidFill>
              <a:latin typeface="+mn-lt"/>
            </a:rPr>
            <a:t>  1) Da li činjenica da je Brener autoput bio zatvoren sa cijeli saobraćaj skoro 30 sati, predstavlja ograničenje slobode kretanja roba i da li se time krši pravo EU</a:t>
          </a:r>
          <a:r>
            <a:rPr lang="en-GB" sz="1400" b="0" kern="1200" dirty="0" smtClean="0">
              <a:solidFill>
                <a:schemeClr val="tx1"/>
              </a:solidFill>
              <a:latin typeface="+mn-lt"/>
            </a:rPr>
            <a:t>? </a:t>
          </a:r>
          <a:r>
            <a:rPr lang="sr-Latn-ME" sz="1400" b="0" kern="1200" dirty="0" smtClean="0">
              <a:solidFill>
                <a:schemeClr val="tx1"/>
              </a:solidFill>
              <a:latin typeface="+mn-lt"/>
            </a:rPr>
            <a:t>2) Da li se u navedenim okolnostima može ustanoviti odgovornost države za nastalu štetu prouzrokovanu pojedincima kao rezultat povrede prava EU</a:t>
          </a:r>
          <a:r>
            <a:rPr lang="en-GB" sz="1400" b="0" kern="1200" dirty="0" smtClean="0">
              <a:solidFill>
                <a:schemeClr val="tx1"/>
              </a:solidFill>
              <a:latin typeface="+mn-lt"/>
            </a:rPr>
            <a:t>?</a:t>
          </a:r>
          <a:endParaRPr lang="sr-Latn-ME" sz="1400" b="0" kern="1200" dirty="0" smtClean="0">
            <a:solidFill>
              <a:schemeClr val="tx1"/>
            </a:solidFill>
            <a:latin typeface="+mn-lt"/>
          </a:endParaRPr>
        </a:p>
      </dsp:txBody>
      <dsp:txXfrm>
        <a:off x="479335" y="64593"/>
        <a:ext cx="11602826" cy="701508"/>
      </dsp:txXfrm>
    </dsp:sp>
    <dsp:sp modelId="{D5371005-CAA9-4882-978A-901C0F47A587}">
      <dsp:nvSpPr>
        <dsp:cNvPr id="0" name=""/>
        <dsp:cNvSpPr/>
      </dsp:nvSpPr>
      <dsp:spPr>
        <a:xfrm>
          <a:off x="86627" y="33160"/>
          <a:ext cx="851088" cy="8510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FC3A55-9BD3-4D14-BD69-ECE5E7374236}">
      <dsp:nvSpPr>
        <dsp:cNvPr id="0" name=""/>
        <dsp:cNvSpPr/>
      </dsp:nvSpPr>
      <dsp:spPr>
        <a:xfrm>
          <a:off x="983391" y="828098"/>
          <a:ext cx="11114934" cy="6808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0441" tIns="35560" rIns="35560" bIns="35560" numCol="1" spcCol="1270" anchor="ctr" anchorCtr="0">
          <a:noAutofit/>
        </a:bodyPr>
        <a:lstStyle/>
        <a:p>
          <a:pPr lvl="0" algn="l" defTabSz="622300">
            <a:lnSpc>
              <a:spcPct val="90000"/>
            </a:lnSpc>
            <a:spcBef>
              <a:spcPct val="0"/>
            </a:spcBef>
            <a:spcAft>
              <a:spcPct val="35000"/>
            </a:spcAft>
          </a:pPr>
          <a:r>
            <a:rPr lang="sr-Latn-ME" sz="1400" b="0" kern="1200" dirty="0" smtClean="0">
              <a:solidFill>
                <a:schemeClr val="tx1"/>
              </a:solidFill>
              <a:latin typeface="+mn-lt"/>
            </a:rPr>
            <a:t>2) Prilikom definisanje uslova za utvrđivanje odgovornosti država članica, mora se voditi računa o tome da li se postupanja ili propuštanja mogu pripisati državi članici</a:t>
          </a:r>
          <a:r>
            <a:rPr lang="en-GB" sz="1400" b="0" kern="1200" dirty="0" smtClean="0">
              <a:solidFill>
                <a:schemeClr val="tx1"/>
              </a:solidFill>
              <a:latin typeface="+mn-lt"/>
            </a:rPr>
            <a:t>? U </a:t>
          </a:r>
          <a:r>
            <a:rPr lang="en-GB" sz="1400" b="0" kern="1200" dirty="0" err="1" smtClean="0">
              <a:solidFill>
                <a:schemeClr val="tx1"/>
              </a:solidFill>
              <a:latin typeface="+mn-lt"/>
            </a:rPr>
            <a:t>ovom</a:t>
          </a:r>
          <a:r>
            <a:rPr lang="en-GB" sz="1400" b="0" kern="1200" dirty="0" smtClean="0">
              <a:solidFill>
                <a:schemeClr val="tx1"/>
              </a:solidFill>
              <a:latin typeface="+mn-lt"/>
            </a:rPr>
            <a:t> </a:t>
          </a:r>
          <a:r>
            <a:rPr lang="en-GB" sz="1400" b="0" kern="1200" dirty="0" err="1" smtClean="0">
              <a:solidFill>
                <a:schemeClr val="tx1"/>
              </a:solidFill>
              <a:latin typeface="+mn-lt"/>
            </a:rPr>
            <a:t>konkretnom</a:t>
          </a:r>
          <a:r>
            <a:rPr lang="en-GB" sz="1400" b="0" kern="1200" dirty="0" smtClean="0">
              <a:solidFill>
                <a:schemeClr val="tx1"/>
              </a:solidFill>
              <a:latin typeface="+mn-lt"/>
            </a:rPr>
            <a:t> </a:t>
          </a:r>
          <a:r>
            <a:rPr lang="en-GB" sz="1400" b="0" kern="1200" dirty="0" err="1" smtClean="0">
              <a:solidFill>
                <a:schemeClr val="tx1"/>
              </a:solidFill>
              <a:latin typeface="+mn-lt"/>
            </a:rPr>
            <a:t>sl</a:t>
          </a:r>
          <a:r>
            <a:rPr lang="sr-Latn-ME" sz="1400" b="0" kern="1200" dirty="0" smtClean="0">
              <a:solidFill>
                <a:schemeClr val="tx1"/>
              </a:solidFill>
              <a:latin typeface="+mn-lt"/>
            </a:rPr>
            <a:t>učaju mora se postaviti pitanje koji uslovima moraju biti ispunjeni da bi odgovorna bila država članica</a:t>
          </a:r>
          <a:r>
            <a:rPr lang="en-GB" sz="1400" b="0" kern="1200" dirty="0" smtClean="0">
              <a:solidFill>
                <a:schemeClr val="tx1"/>
              </a:solidFill>
              <a:latin typeface="+mn-lt"/>
            </a:rPr>
            <a:t>?</a:t>
          </a:r>
          <a:endParaRPr lang="en-US" sz="1400" b="0" kern="1200" dirty="0">
            <a:solidFill>
              <a:schemeClr val="tx1"/>
            </a:solidFill>
            <a:latin typeface="+mn-lt"/>
          </a:endParaRPr>
        </a:p>
      </dsp:txBody>
      <dsp:txXfrm>
        <a:off x="983391" y="828098"/>
        <a:ext cx="11114934" cy="680870"/>
      </dsp:txXfrm>
    </dsp:sp>
    <dsp:sp modelId="{327255F2-4268-4665-8713-B5677939F239}">
      <dsp:nvSpPr>
        <dsp:cNvPr id="0" name=""/>
        <dsp:cNvSpPr/>
      </dsp:nvSpPr>
      <dsp:spPr>
        <a:xfrm>
          <a:off x="574519" y="1054140"/>
          <a:ext cx="851088" cy="8510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90D7BD-734D-4688-90EC-F3824443640F}">
      <dsp:nvSpPr>
        <dsp:cNvPr id="0" name=""/>
        <dsp:cNvSpPr/>
      </dsp:nvSpPr>
      <dsp:spPr>
        <a:xfrm>
          <a:off x="1226783" y="1620182"/>
          <a:ext cx="10965190" cy="6808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0441" tIns="35560" rIns="35560" bIns="35560" numCol="1" spcCol="1270" anchor="ctr" anchorCtr="0">
          <a:noAutofit/>
        </a:bodyPr>
        <a:lstStyle/>
        <a:p>
          <a:pPr lvl="0" algn="l" defTabSz="622300">
            <a:lnSpc>
              <a:spcPct val="90000"/>
            </a:lnSpc>
            <a:spcBef>
              <a:spcPct val="0"/>
            </a:spcBef>
            <a:spcAft>
              <a:spcPct val="35000"/>
            </a:spcAft>
          </a:pPr>
          <a:r>
            <a:rPr lang="en-GB" sz="1400" b="0" kern="1200" dirty="0" smtClean="0">
              <a:solidFill>
                <a:schemeClr val="tx1"/>
              </a:solidFill>
              <a:effectLst/>
              <a:latin typeface="+mn-lt"/>
            </a:rPr>
            <a:t>U </a:t>
          </a:r>
          <a:r>
            <a:rPr lang="en-GB" sz="1400" b="0" kern="1200" dirty="0" err="1" smtClean="0">
              <a:solidFill>
                <a:schemeClr val="tx1"/>
              </a:solidFill>
              <a:effectLst/>
              <a:latin typeface="+mn-lt"/>
            </a:rPr>
            <a:t>konkretnom</a:t>
          </a:r>
          <a:r>
            <a:rPr lang="en-GB" sz="1400" b="0" kern="1200" dirty="0" smtClean="0">
              <a:solidFill>
                <a:schemeClr val="tx1"/>
              </a:solidFill>
              <a:effectLst/>
              <a:latin typeface="+mn-lt"/>
            </a:rPr>
            <a:t> </a:t>
          </a:r>
          <a:r>
            <a:rPr lang="en-GB" sz="1400" b="0" kern="1200" dirty="0" err="1" smtClean="0">
              <a:solidFill>
                <a:schemeClr val="tx1"/>
              </a:solidFill>
              <a:effectLst/>
              <a:latin typeface="+mn-lt"/>
            </a:rPr>
            <a:t>slu</a:t>
          </a:r>
          <a:r>
            <a:rPr lang="sr-Latn-ME" sz="1400" b="0" kern="1200" dirty="0" smtClean="0">
              <a:solidFill>
                <a:schemeClr val="tx1"/>
              </a:solidFill>
              <a:effectLst/>
              <a:latin typeface="+mn-lt"/>
            </a:rPr>
            <a:t>čaju jasno je da su AV vodile računa o poštovanju fundamentalnih prava demonstratora – slobode izražavanja i slobode udrživanja koje su garantovane EKLJP i Ustavom. Takođe AS postavlja pitanje da li sloboda kretanja roba preteže nad ovim fundamentalnim  slobodama</a:t>
          </a:r>
          <a:endParaRPr lang="en-US" sz="1400" b="0" kern="1200" dirty="0">
            <a:solidFill>
              <a:schemeClr val="tx1"/>
            </a:solidFill>
            <a:latin typeface="+mn-lt"/>
          </a:endParaRPr>
        </a:p>
      </dsp:txBody>
      <dsp:txXfrm>
        <a:off x="1226783" y="1620182"/>
        <a:ext cx="10965190" cy="680870"/>
      </dsp:txXfrm>
    </dsp:sp>
    <dsp:sp modelId="{7AFC6B68-AE99-4957-AA79-2A2B8EB709BC}">
      <dsp:nvSpPr>
        <dsp:cNvPr id="0" name=""/>
        <dsp:cNvSpPr/>
      </dsp:nvSpPr>
      <dsp:spPr>
        <a:xfrm>
          <a:off x="724263" y="2075120"/>
          <a:ext cx="851088" cy="8510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B8B4C3-DB97-46CB-B444-436E73B42A3C}">
      <dsp:nvSpPr>
        <dsp:cNvPr id="0" name=""/>
        <dsp:cNvSpPr/>
      </dsp:nvSpPr>
      <dsp:spPr>
        <a:xfrm>
          <a:off x="1077065" y="2412267"/>
          <a:ext cx="11114934" cy="71279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0441" tIns="35560" rIns="35560" bIns="35560" numCol="1" spcCol="1270" anchor="ctr" anchorCtr="0">
          <a:noAutofit/>
        </a:bodyPr>
        <a:lstStyle/>
        <a:p>
          <a:pPr lvl="0" algn="l" defTabSz="622300">
            <a:lnSpc>
              <a:spcPct val="90000"/>
            </a:lnSpc>
            <a:spcBef>
              <a:spcPct val="0"/>
            </a:spcBef>
            <a:spcAft>
              <a:spcPct val="35000"/>
            </a:spcAft>
          </a:pPr>
          <a:r>
            <a:rPr lang="sr-Latn-ME" sz="1400" b="0" kern="1200" dirty="0" smtClean="0">
              <a:solidFill>
                <a:schemeClr val="tx1"/>
              </a:solidFill>
              <a:effectLst/>
              <a:latin typeface="+mn-lt"/>
            </a:rPr>
            <a:t>Osnovna prava su opšti principi prava, i ona proističu iz ustavnih tradicija zajedničkim državama članicama i međunarodnih ugovora kojima se štite ljudska prava.... (od Jedinstvenog evropskog akta preko Mastrihta i Lisabona)  .... </a:t>
          </a:r>
          <a:r>
            <a:rPr lang="sr-Latn-ME" sz="1400" b="1" kern="1200" dirty="0" smtClean="0">
              <a:solidFill>
                <a:schemeClr val="tx1"/>
              </a:solidFill>
              <a:effectLst/>
              <a:latin typeface="+mn-lt"/>
            </a:rPr>
            <a:t>Mjere koje nijesu kompatibilne sa osnovnim pravima ne mogu biti prihvaćene u Zajednici... </a:t>
          </a:r>
          <a:r>
            <a:rPr lang="sr-Latn-ME" sz="1400" b="0" kern="1200" dirty="0" smtClean="0">
              <a:solidFill>
                <a:schemeClr val="tx1"/>
              </a:solidFill>
              <a:effectLst/>
              <a:latin typeface="+mn-lt"/>
            </a:rPr>
            <a:t>Pa zbog toga što se i od Zajednica i država članica zahtijeva </a:t>
          </a:r>
          <a:r>
            <a:rPr lang="sr-Latn-ME" sz="1400" b="1" kern="1200" dirty="0" smtClean="0">
              <a:solidFill>
                <a:schemeClr val="tx1"/>
              </a:solidFill>
              <a:effectLst/>
              <a:latin typeface="+mn-lt"/>
            </a:rPr>
            <a:t>poštovanje ljudskih prava</a:t>
          </a:r>
          <a:r>
            <a:rPr lang="sr-Latn-ME" sz="1400" b="0" kern="1200" dirty="0" smtClean="0">
              <a:solidFill>
                <a:schemeClr val="tx1"/>
              </a:solidFill>
              <a:effectLst/>
              <a:latin typeface="+mn-lt"/>
            </a:rPr>
            <a:t>, </a:t>
          </a:r>
          <a:r>
            <a:rPr lang="sr-Latn-ME" sz="1400" b="1" kern="1200" dirty="0" smtClean="0">
              <a:solidFill>
                <a:schemeClr val="tx1"/>
              </a:solidFill>
              <a:effectLst/>
              <a:latin typeface="+mn-lt"/>
            </a:rPr>
            <a:t>zaštita ovih prava je legitiman interes</a:t>
          </a:r>
          <a:r>
            <a:rPr lang="sr-Latn-ME" sz="1400" b="0" kern="1200" dirty="0" smtClean="0">
              <a:solidFill>
                <a:schemeClr val="tx1"/>
              </a:solidFill>
              <a:effectLst/>
              <a:latin typeface="+mn-lt"/>
            </a:rPr>
            <a:t>, kojim se u principu pravda ograničenje obaveza koje su zacrtane pravom Zajednice </a:t>
          </a:r>
          <a:endParaRPr lang="en-US" sz="1400" b="0" kern="1200" dirty="0">
            <a:solidFill>
              <a:schemeClr val="tx1"/>
            </a:solidFill>
            <a:latin typeface="+mn-lt"/>
          </a:endParaRPr>
        </a:p>
      </dsp:txBody>
      <dsp:txXfrm>
        <a:off x="1077065" y="2412267"/>
        <a:ext cx="11114934" cy="712790"/>
      </dsp:txXfrm>
    </dsp:sp>
    <dsp:sp modelId="{655E5B67-5B0B-4885-9477-B1178D529957}">
      <dsp:nvSpPr>
        <dsp:cNvPr id="0" name=""/>
        <dsp:cNvSpPr/>
      </dsp:nvSpPr>
      <dsp:spPr>
        <a:xfrm>
          <a:off x="574519" y="3096099"/>
          <a:ext cx="851088" cy="8510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6516BF-E059-4036-8963-2B2CDA5537A5}">
      <dsp:nvSpPr>
        <dsp:cNvPr id="0" name=""/>
        <dsp:cNvSpPr/>
      </dsp:nvSpPr>
      <dsp:spPr>
        <a:xfrm>
          <a:off x="479335" y="3204358"/>
          <a:ext cx="11602826" cy="201475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0441" tIns="35560" rIns="35560" bIns="35560" numCol="1" spcCol="1270" anchor="ctr" anchorCtr="0">
          <a:noAutofit/>
        </a:bodyPr>
        <a:lstStyle/>
        <a:p>
          <a:pPr lvl="0" algn="l" defTabSz="622300">
            <a:lnSpc>
              <a:spcPct val="100000"/>
            </a:lnSpc>
            <a:spcBef>
              <a:spcPct val="0"/>
            </a:spcBef>
            <a:spcAft>
              <a:spcPts val="0"/>
            </a:spcAft>
          </a:pPr>
          <a:r>
            <a:rPr lang="sr-Latn-ME" sz="1400" b="0" kern="1200" dirty="0" smtClean="0">
              <a:solidFill>
                <a:schemeClr val="tx1"/>
              </a:solidFill>
              <a:effectLst/>
              <a:latin typeface="+mn-lt"/>
            </a:rPr>
            <a:t>INTERPL</a:t>
          </a:r>
          <a:r>
            <a:rPr lang="en-GB" sz="1400" b="0" kern="1200" dirty="0" smtClean="0">
              <a:solidFill>
                <a:schemeClr val="tx1"/>
              </a:solidFill>
              <a:effectLst/>
              <a:latin typeface="+mn-lt"/>
            </a:rPr>
            <a:t>E</a:t>
          </a:r>
          <a:r>
            <a:rPr lang="sr-Latn-ME" sz="1400" b="0" kern="1200" dirty="0" smtClean="0">
              <a:solidFill>
                <a:schemeClr val="tx1"/>
              </a:solidFill>
              <a:effectLst/>
              <a:latin typeface="+mn-lt"/>
            </a:rPr>
            <a:t>J: OSNOVNA PRAVA – FUNDAMENTALNE SLOBODE – </a:t>
          </a:r>
          <a:r>
            <a:rPr lang="sr-Latn-ME" sz="1400" b="0" i="1" kern="1200" dirty="0" smtClean="0">
              <a:solidFill>
                <a:schemeClr val="tx1"/>
              </a:solidFill>
              <a:effectLst/>
              <a:latin typeface="+mn-lt"/>
            </a:rPr>
            <a:t>sloboda kretanja roba  = sloboda izražavaja i udruživanja</a:t>
          </a:r>
          <a:r>
            <a:rPr lang="en-GB" sz="1400" b="0" i="1" kern="1200" dirty="0" smtClean="0">
              <a:solidFill>
                <a:schemeClr val="tx1"/>
              </a:solidFill>
              <a:effectLst/>
              <a:latin typeface="+mn-lt"/>
            </a:rPr>
            <a:t>?</a:t>
          </a:r>
        </a:p>
        <a:p>
          <a:pPr lvl="0" algn="l" defTabSz="622300">
            <a:lnSpc>
              <a:spcPct val="100000"/>
            </a:lnSpc>
            <a:spcBef>
              <a:spcPct val="0"/>
            </a:spcBef>
            <a:spcAft>
              <a:spcPts val="0"/>
            </a:spcAft>
          </a:pPr>
          <a:r>
            <a:rPr lang="en-GB" sz="1400" b="0" i="0" kern="1200" dirty="0" smtClean="0">
              <a:solidFill>
                <a:schemeClr val="tx1"/>
              </a:solidFill>
              <a:effectLst/>
              <a:latin typeface="+mn-lt"/>
            </a:rPr>
            <a:t>1) </a:t>
          </a:r>
          <a:r>
            <a:rPr lang="en-GB" sz="1400" b="1" i="0" kern="1200" dirty="0" err="1" smtClean="0">
              <a:solidFill>
                <a:schemeClr val="tx1"/>
              </a:solidFill>
              <a:effectLst/>
              <a:latin typeface="+mn-lt"/>
            </a:rPr>
            <a:t>Sloboda</a:t>
          </a:r>
          <a:r>
            <a:rPr lang="en-GB" sz="1400" b="1" i="0" kern="1200" dirty="0" smtClean="0">
              <a:solidFill>
                <a:schemeClr val="tx1"/>
              </a:solidFill>
              <a:effectLst/>
              <a:latin typeface="+mn-lt"/>
            </a:rPr>
            <a:t> </a:t>
          </a:r>
          <a:r>
            <a:rPr lang="en-GB" sz="1400" b="1" i="0" kern="1200" dirty="0" err="1" smtClean="0">
              <a:solidFill>
                <a:schemeClr val="tx1"/>
              </a:solidFill>
              <a:effectLst/>
              <a:latin typeface="+mn-lt"/>
            </a:rPr>
            <a:t>kretanja</a:t>
          </a:r>
          <a:r>
            <a:rPr lang="en-GB" sz="1400" b="1" i="0" kern="1200" dirty="0" smtClean="0">
              <a:solidFill>
                <a:schemeClr val="tx1"/>
              </a:solidFill>
              <a:effectLst/>
              <a:latin typeface="+mn-lt"/>
            </a:rPr>
            <a:t> </a:t>
          </a:r>
          <a:r>
            <a:rPr lang="en-GB" sz="1400" b="1" i="0" kern="1200" dirty="0" err="1" smtClean="0">
              <a:solidFill>
                <a:schemeClr val="tx1"/>
              </a:solidFill>
              <a:effectLst/>
              <a:latin typeface="+mn-lt"/>
            </a:rPr>
            <a:t>roba</a:t>
          </a:r>
          <a:r>
            <a:rPr lang="en-GB" sz="1400" b="1" i="0" kern="1200" dirty="0" smtClean="0">
              <a:solidFill>
                <a:schemeClr val="tx1"/>
              </a:solidFill>
              <a:effectLst/>
              <a:latin typeface="+mn-lt"/>
            </a:rPr>
            <a:t> </a:t>
          </a:r>
          <a:r>
            <a:rPr lang="en-GB" sz="1400" b="0" i="0" kern="1200" dirty="0" err="1" smtClean="0">
              <a:solidFill>
                <a:schemeClr val="tx1"/>
              </a:solidFill>
              <a:effectLst/>
              <a:latin typeface="+mn-lt"/>
            </a:rPr>
            <a:t>predstavlja</a:t>
          </a:r>
          <a:r>
            <a:rPr lang="en-GB" sz="1400" b="0" i="0" kern="1200" dirty="0" smtClean="0">
              <a:solidFill>
                <a:schemeClr val="tx1"/>
              </a:solidFill>
              <a:effectLst/>
              <a:latin typeface="+mn-lt"/>
            </a:rPr>
            <a:t> </a:t>
          </a:r>
          <a:r>
            <a:rPr lang="en-GB" sz="1400" b="1" i="0" kern="1200" dirty="0" err="1" smtClean="0">
              <a:solidFill>
                <a:schemeClr val="tx1"/>
              </a:solidFill>
              <a:effectLst/>
              <a:latin typeface="+mn-lt"/>
            </a:rPr>
            <a:t>osnovnu</a:t>
          </a:r>
          <a:r>
            <a:rPr lang="en-GB" sz="1400" b="1" i="0" kern="1200" dirty="0" smtClean="0">
              <a:solidFill>
                <a:schemeClr val="tx1"/>
              </a:solidFill>
              <a:effectLst/>
              <a:latin typeface="+mn-lt"/>
            </a:rPr>
            <a:t> </a:t>
          </a:r>
          <a:r>
            <a:rPr lang="en-GB" sz="1400" b="1" i="0" kern="1200" dirty="0" err="1" smtClean="0">
              <a:solidFill>
                <a:schemeClr val="tx1"/>
              </a:solidFill>
              <a:effectLst/>
              <a:latin typeface="+mn-lt"/>
            </a:rPr>
            <a:t>slobodu</a:t>
          </a:r>
          <a:r>
            <a:rPr lang="en-GB" sz="1400" b="1" i="0" kern="1200" dirty="0" smtClean="0">
              <a:solidFill>
                <a:schemeClr val="tx1"/>
              </a:solidFill>
              <a:effectLst/>
              <a:latin typeface="+mn-lt"/>
            </a:rPr>
            <a:t> </a:t>
          </a:r>
          <a:r>
            <a:rPr lang="en-GB" sz="1400" b="1" i="0" kern="1200" dirty="0" err="1" smtClean="0">
              <a:solidFill>
                <a:schemeClr val="tx1"/>
              </a:solidFill>
              <a:effectLst/>
              <a:latin typeface="+mn-lt"/>
            </a:rPr>
            <a:t>Osniva</a:t>
          </a:r>
          <a:r>
            <a:rPr lang="sr-Latn-ME" sz="1400" b="1" i="0" kern="1200" dirty="0" smtClean="0">
              <a:solidFill>
                <a:schemeClr val="tx1"/>
              </a:solidFill>
              <a:effectLst/>
              <a:latin typeface="+mn-lt"/>
            </a:rPr>
            <a:t>čkog ugovora</a:t>
          </a:r>
          <a:r>
            <a:rPr lang="sr-Latn-ME" sz="1400" b="0" i="0" kern="1200" dirty="0" smtClean="0">
              <a:solidFill>
                <a:schemeClr val="tx1"/>
              </a:solidFill>
              <a:effectLst/>
              <a:latin typeface="+mn-lt"/>
            </a:rPr>
            <a:t>, ali je i predmet restrikcije  člana 36 kojima se navode </a:t>
          </a:r>
          <a:r>
            <a:rPr lang="sr-Latn-ME" sz="1400" b="1" i="0" kern="1200" dirty="0" smtClean="0">
              <a:solidFill>
                <a:schemeClr val="tx1"/>
              </a:solidFill>
              <a:effectLst/>
              <a:latin typeface="+mn-lt"/>
            </a:rPr>
            <a:t>razlozi opšteg interesa</a:t>
          </a:r>
        </a:p>
        <a:p>
          <a:pPr lvl="0" algn="l" defTabSz="622300">
            <a:lnSpc>
              <a:spcPct val="100000"/>
            </a:lnSpc>
            <a:spcBef>
              <a:spcPct val="0"/>
            </a:spcBef>
            <a:spcAft>
              <a:spcPts val="0"/>
            </a:spcAft>
          </a:pPr>
          <a:r>
            <a:rPr lang="sr-Latn-ME" sz="1400" b="0" kern="1200" dirty="0" smtClean="0">
              <a:solidFill>
                <a:schemeClr val="tx1"/>
              </a:solidFill>
              <a:effectLst/>
              <a:latin typeface="+mn-lt"/>
            </a:rPr>
            <a:t>2) Osnovna prava su prepoznata </a:t>
          </a:r>
          <a:r>
            <a:rPr lang="sr-Latn-ME" sz="1400" b="1" kern="1200" dirty="0" smtClean="0">
              <a:solidFill>
                <a:schemeClr val="tx1"/>
              </a:solidFill>
              <a:effectLst/>
              <a:latin typeface="+mn-lt"/>
            </a:rPr>
            <a:t>Evropskom konvencijom</a:t>
          </a:r>
          <a:r>
            <a:rPr lang="sr-Latn-ME" sz="1400" b="0" kern="1200" dirty="0" smtClean="0">
              <a:solidFill>
                <a:schemeClr val="tx1"/>
              </a:solidFill>
              <a:effectLst/>
              <a:latin typeface="+mn-lt"/>
            </a:rPr>
            <a:t>, a njihova ograničenja, potrebna u demokratskom društvu, moraju biti proporcionalna i neophodna...</a:t>
          </a:r>
        </a:p>
        <a:p>
          <a:pPr lvl="0" algn="l" defTabSz="622300">
            <a:lnSpc>
              <a:spcPct val="100000"/>
            </a:lnSpc>
            <a:spcBef>
              <a:spcPct val="0"/>
            </a:spcBef>
            <a:spcAft>
              <a:spcPts val="0"/>
            </a:spcAft>
          </a:pPr>
          <a:r>
            <a:rPr lang="sr-Latn-ME" sz="1400" b="1" kern="1200" dirty="0" smtClean="0">
              <a:solidFill>
                <a:schemeClr val="tx1"/>
              </a:solidFill>
              <a:effectLst/>
              <a:latin typeface="+mn-lt"/>
            </a:rPr>
            <a:t>a.Dozvola za demonstracije</a:t>
          </a:r>
          <a:r>
            <a:rPr lang="sr-Latn-ME" sz="1400" b="0" kern="1200" dirty="0" smtClean="0">
              <a:solidFill>
                <a:schemeClr val="tx1"/>
              </a:solidFill>
              <a:effectLst/>
              <a:latin typeface="+mn-lt"/>
            </a:rPr>
            <a:t>, b</a:t>
          </a:r>
          <a:r>
            <a:rPr lang="sr-Latn-ME" sz="1400" b="1" kern="1200" dirty="0" smtClean="0">
              <a:solidFill>
                <a:schemeClr val="tx1"/>
              </a:solidFill>
              <a:effectLst/>
              <a:latin typeface="+mn-lt"/>
            </a:rPr>
            <a:t>. instantno, a ne „intrinsic seriousness of disruption</a:t>
          </a:r>
          <a:r>
            <a:rPr lang="sr-Latn-ME" sz="1400" b="0" kern="1200" dirty="0" smtClean="0">
              <a:solidFill>
                <a:schemeClr val="tx1"/>
              </a:solidFill>
              <a:effectLst/>
              <a:latin typeface="+mn-lt"/>
            </a:rPr>
            <a:t>..“(commission v france)  c.cilj </a:t>
          </a:r>
          <a:r>
            <a:rPr lang="sr-Latn-ME" sz="1400" b="1" kern="1200" dirty="0" smtClean="0">
              <a:solidFill>
                <a:schemeClr val="tx1"/>
              </a:solidFill>
              <a:effectLst/>
              <a:latin typeface="+mn-lt"/>
            </a:rPr>
            <a:t>demonstracije nije bio restrikcija prevoza tačno utvrđene robe od utvrđenog izvora </a:t>
          </a:r>
          <a:r>
            <a:rPr lang="sr-Latn-ME" sz="1400" b="0" kern="1200" dirty="0" smtClean="0">
              <a:solidFill>
                <a:schemeClr val="tx1"/>
              </a:solidFill>
              <a:effectLst/>
              <a:latin typeface="+mn-lt"/>
            </a:rPr>
            <a:t>(za razliku od commission v france) </a:t>
          </a:r>
          <a:r>
            <a:rPr lang="sr-Latn-ME" sz="1400" b="1" kern="1200" dirty="0" smtClean="0">
              <a:solidFill>
                <a:schemeClr val="tx1"/>
              </a:solidFill>
              <a:effectLst/>
              <a:latin typeface="+mn-lt"/>
            </a:rPr>
            <a:t>d.sve administrativne vlasti su preuzele sve potrebne mjere da bi se blagovremeno aktivirali alternativni putevi</a:t>
          </a:r>
          <a:r>
            <a:rPr lang="sr-Latn-ME" sz="1400" b="0" kern="1200" dirty="0" smtClean="0">
              <a:solidFill>
                <a:schemeClr val="tx1"/>
              </a:solidFill>
              <a:effectLst/>
              <a:latin typeface="+mn-lt"/>
            </a:rPr>
            <a:t>, e. Države članice – nacionalni sudovi, </a:t>
          </a:r>
          <a:r>
            <a:rPr lang="sr-Latn-ME" sz="1400" b="1" kern="1200" dirty="0" smtClean="0">
              <a:solidFill>
                <a:schemeClr val="tx1"/>
              </a:solidFill>
              <a:effectLst/>
              <a:latin typeface="+mn-lt"/>
            </a:rPr>
            <a:t> imaju diskreciono pravo da zaključuju da bi zabrana demonstracija konstituisala nedozvoljenu interferenciju na osnovna prava demonstratora. </a:t>
          </a:r>
        </a:p>
      </dsp:txBody>
      <dsp:txXfrm>
        <a:off x="479335" y="3204358"/>
        <a:ext cx="11602826" cy="2014751"/>
      </dsp:txXfrm>
    </dsp:sp>
    <dsp:sp modelId="{15301114-3704-4F07-89C9-78948C951BC8}">
      <dsp:nvSpPr>
        <dsp:cNvPr id="0" name=""/>
        <dsp:cNvSpPr/>
      </dsp:nvSpPr>
      <dsp:spPr>
        <a:xfrm>
          <a:off x="86627" y="4117079"/>
          <a:ext cx="851088" cy="8510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5757A-D3F4-4E2D-B03A-8C6C095CD639}">
      <dsp:nvSpPr>
        <dsp:cNvPr id="0" name=""/>
        <dsp:cNvSpPr/>
      </dsp:nvSpPr>
      <dsp:spPr>
        <a:xfrm>
          <a:off x="6949573" y="448640"/>
          <a:ext cx="2426772" cy="245379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5546ECA-ECCC-4330-B221-48CCAC99CFB8}">
      <dsp:nvSpPr>
        <dsp:cNvPr id="0" name=""/>
        <dsp:cNvSpPr/>
      </dsp:nvSpPr>
      <dsp:spPr>
        <a:xfrm>
          <a:off x="4999023" y="238759"/>
          <a:ext cx="436818" cy="44168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A0C3C16-374C-40A5-A0E1-F5B98C41EF76}">
      <dsp:nvSpPr>
        <dsp:cNvPr id="0" name=""/>
        <dsp:cNvSpPr/>
      </dsp:nvSpPr>
      <dsp:spPr>
        <a:xfrm>
          <a:off x="5587453" y="284892"/>
          <a:ext cx="2397703" cy="44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lvl="0" algn="l" defTabSz="533400">
            <a:lnSpc>
              <a:spcPct val="90000"/>
            </a:lnSpc>
            <a:spcBef>
              <a:spcPct val="0"/>
            </a:spcBef>
            <a:spcAft>
              <a:spcPct val="35000"/>
            </a:spcAft>
          </a:pPr>
          <a:r>
            <a:rPr lang="sr-Latn-ME" sz="1200" kern="1200" dirty="0" smtClean="0"/>
            <a:t>Član 6 UEU</a:t>
          </a:r>
          <a:endParaRPr lang="en-US" sz="1200" kern="1200" dirty="0"/>
        </a:p>
      </dsp:txBody>
      <dsp:txXfrm>
        <a:off x="5587453" y="284892"/>
        <a:ext cx="2397703" cy="441682"/>
      </dsp:txXfrm>
    </dsp:sp>
    <dsp:sp modelId="{CD02A9C8-6D6A-424C-B43F-197EA04A5527}">
      <dsp:nvSpPr>
        <dsp:cNvPr id="0" name=""/>
        <dsp:cNvSpPr/>
      </dsp:nvSpPr>
      <dsp:spPr>
        <a:xfrm>
          <a:off x="5358281" y="833524"/>
          <a:ext cx="2945147" cy="45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lvl="0" algn="l" defTabSz="533400">
            <a:lnSpc>
              <a:spcPct val="90000"/>
            </a:lnSpc>
            <a:spcBef>
              <a:spcPct val="0"/>
            </a:spcBef>
            <a:spcAft>
              <a:spcPct val="35000"/>
            </a:spcAft>
          </a:pPr>
          <a:r>
            <a:rPr lang="sr-Latn-ME" sz="1200" kern="1200" dirty="0" smtClean="0"/>
            <a:t>Povelja je iste pravne vrijednosti sa Ugovorom </a:t>
          </a:r>
          <a:endParaRPr lang="en-US" sz="1200" kern="1200" dirty="0"/>
        </a:p>
      </dsp:txBody>
      <dsp:txXfrm>
        <a:off x="5358281" y="833524"/>
        <a:ext cx="2945147" cy="45931"/>
      </dsp:txXfrm>
    </dsp:sp>
    <dsp:sp modelId="{94CDA807-2F85-41EF-A5D2-D166AB7B1EA7}">
      <dsp:nvSpPr>
        <dsp:cNvPr id="0" name=""/>
        <dsp:cNvSpPr/>
      </dsp:nvSpPr>
      <dsp:spPr>
        <a:xfrm>
          <a:off x="4688290" y="846119"/>
          <a:ext cx="16537" cy="1082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3940EE8-031E-4F5A-8B35-5D102F3D3D45}">
      <dsp:nvSpPr>
        <dsp:cNvPr id="0" name=""/>
        <dsp:cNvSpPr/>
      </dsp:nvSpPr>
      <dsp:spPr>
        <a:xfrm>
          <a:off x="5230632" y="1101136"/>
          <a:ext cx="3102732" cy="1605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lvl="0" algn="l" defTabSz="533400">
            <a:lnSpc>
              <a:spcPct val="90000"/>
            </a:lnSpc>
            <a:spcBef>
              <a:spcPct val="0"/>
            </a:spcBef>
            <a:spcAft>
              <a:spcPct val="35000"/>
            </a:spcAft>
          </a:pPr>
          <a:r>
            <a:rPr lang="sr-Latn-ME" sz="1200" kern="1200" dirty="0" smtClean="0"/>
            <a:t>EU će pristupiti Ekonvenciji </a:t>
          </a:r>
        </a:p>
        <a:p>
          <a:pPr lvl="0" algn="l" defTabSz="533400">
            <a:lnSpc>
              <a:spcPct val="90000"/>
            </a:lnSpc>
            <a:spcBef>
              <a:spcPct val="0"/>
            </a:spcBef>
            <a:spcAft>
              <a:spcPct val="35000"/>
            </a:spcAft>
          </a:pPr>
          <a:r>
            <a:rPr lang="sr-Latn-ME" sz="1200" kern="1200" dirty="0" smtClean="0"/>
            <a:t>Osnovna prava, garantovana Ekonvencijom, i osnovne slobode –predstavljaju osnovne principe prava EU </a:t>
          </a:r>
          <a:endParaRPr lang="en-US" sz="1200" kern="1200" dirty="0"/>
        </a:p>
      </dsp:txBody>
      <dsp:txXfrm>
        <a:off x="5230632" y="1101136"/>
        <a:ext cx="3102732" cy="1605509"/>
      </dsp:txXfrm>
    </dsp:sp>
    <dsp:sp modelId="{0483FB87-230D-4135-A627-877E8BAC9308}">
      <dsp:nvSpPr>
        <dsp:cNvPr id="0" name=""/>
        <dsp:cNvSpPr/>
      </dsp:nvSpPr>
      <dsp:spPr>
        <a:xfrm>
          <a:off x="5049529" y="2182975"/>
          <a:ext cx="1915216" cy="212845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22D470D-FD2D-48C9-9DF4-92F086C46183}">
      <dsp:nvSpPr>
        <dsp:cNvPr id="0" name=""/>
        <dsp:cNvSpPr/>
      </dsp:nvSpPr>
      <dsp:spPr>
        <a:xfrm>
          <a:off x="1920527" y="2677961"/>
          <a:ext cx="277409" cy="38312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E2C7FEE-954D-4016-9A5E-9BBEE4BE973F}">
      <dsp:nvSpPr>
        <dsp:cNvPr id="0" name=""/>
        <dsp:cNvSpPr/>
      </dsp:nvSpPr>
      <dsp:spPr>
        <a:xfrm>
          <a:off x="2229199" y="2221127"/>
          <a:ext cx="1683993" cy="383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lvl="0" algn="l" defTabSz="533400">
            <a:lnSpc>
              <a:spcPct val="90000"/>
            </a:lnSpc>
            <a:spcBef>
              <a:spcPct val="0"/>
            </a:spcBef>
            <a:spcAft>
              <a:spcPct val="35000"/>
            </a:spcAft>
          </a:pPr>
          <a:r>
            <a:rPr lang="sr-Latn-ME" sz="1200" kern="1200" dirty="0" smtClean="0"/>
            <a:t>Kolizija fundamentalnih prava i fundamental sloboda </a:t>
          </a:r>
          <a:endParaRPr lang="en-US" sz="1200" kern="1200" dirty="0"/>
        </a:p>
      </dsp:txBody>
      <dsp:txXfrm>
        <a:off x="2229199" y="2221127"/>
        <a:ext cx="1683993" cy="383121"/>
      </dsp:txXfrm>
    </dsp:sp>
    <dsp:sp modelId="{CCA4E329-2574-4106-B428-E6D6E36A30E0}">
      <dsp:nvSpPr>
        <dsp:cNvPr id="0" name=""/>
        <dsp:cNvSpPr/>
      </dsp:nvSpPr>
      <dsp:spPr>
        <a:xfrm>
          <a:off x="2338550" y="2665688"/>
          <a:ext cx="2004236" cy="41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lvl="0" algn="l" defTabSz="533400">
            <a:lnSpc>
              <a:spcPct val="90000"/>
            </a:lnSpc>
            <a:spcBef>
              <a:spcPct val="0"/>
            </a:spcBef>
            <a:spcAft>
              <a:spcPct val="35000"/>
            </a:spcAft>
          </a:pPr>
          <a:r>
            <a:rPr lang="sr-Latn-ME" sz="1200" kern="1200" dirty="0" smtClean="0"/>
            <a:t>Sudijska metodologija</a:t>
          </a:r>
          <a:endParaRPr lang="en-US" sz="1200" kern="1200" dirty="0"/>
        </a:p>
      </dsp:txBody>
      <dsp:txXfrm>
        <a:off x="2338550" y="2665688"/>
        <a:ext cx="2004236" cy="418274"/>
      </dsp:txXfrm>
    </dsp:sp>
    <dsp:sp modelId="{EAC53649-819D-4998-9412-2093C67FD6EB}">
      <dsp:nvSpPr>
        <dsp:cNvPr id="0" name=""/>
        <dsp:cNvSpPr/>
      </dsp:nvSpPr>
      <dsp:spPr>
        <a:xfrm>
          <a:off x="4229932" y="3436492"/>
          <a:ext cx="10028" cy="481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A4482A2-BFE6-4A55-861A-4711B864D97C}">
      <dsp:nvSpPr>
        <dsp:cNvPr id="0" name=""/>
        <dsp:cNvSpPr/>
      </dsp:nvSpPr>
      <dsp:spPr>
        <a:xfrm>
          <a:off x="2501401" y="3390286"/>
          <a:ext cx="2573690" cy="1022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lvl="0" algn="l" defTabSz="533400">
            <a:lnSpc>
              <a:spcPct val="90000"/>
            </a:lnSpc>
            <a:spcBef>
              <a:spcPct val="0"/>
            </a:spcBef>
            <a:spcAft>
              <a:spcPct val="35000"/>
            </a:spcAft>
          </a:pPr>
          <a:r>
            <a:rPr lang="sr-Latn-ME" sz="1200" b="0" kern="1200" dirty="0" smtClean="0"/>
            <a:t>+ Balansiranje konfliktnih interesa u EU (ESP)</a:t>
          </a:r>
        </a:p>
        <a:p>
          <a:pPr lvl="0" algn="l" defTabSz="533400">
            <a:lnSpc>
              <a:spcPct val="90000"/>
            </a:lnSpc>
            <a:spcBef>
              <a:spcPct val="0"/>
            </a:spcBef>
            <a:spcAft>
              <a:spcPct val="35000"/>
            </a:spcAft>
          </a:pPr>
          <a:r>
            <a:rPr lang="sr-Latn-ME" sz="1200" b="0" kern="1200" dirty="0" smtClean="0"/>
            <a:t>               - Balansiranje osnovnih prava sa osnovnim slobodama Ugovora </a:t>
          </a:r>
        </a:p>
        <a:p>
          <a:pPr lvl="0" algn="l" defTabSz="533400">
            <a:lnSpc>
              <a:spcPct val="90000"/>
            </a:lnSpc>
            <a:spcBef>
              <a:spcPct val="0"/>
            </a:spcBef>
            <a:spcAft>
              <a:spcPct val="35000"/>
            </a:spcAft>
          </a:pPr>
          <a:r>
            <a:rPr lang="sr-Latn-ME" sz="1200" b="0" kern="1200" dirty="0" smtClean="0"/>
            <a:t>               - Pristup ESLJP osnovnim pravima i javnim interesima</a:t>
          </a:r>
        </a:p>
        <a:p>
          <a:pPr lvl="0" algn="l" defTabSz="533400">
            <a:lnSpc>
              <a:spcPct val="90000"/>
            </a:lnSpc>
            <a:spcBef>
              <a:spcPct val="0"/>
            </a:spcBef>
            <a:spcAft>
              <a:spcPct val="35000"/>
            </a:spcAft>
          </a:pPr>
          <a:endParaRPr lang="en-US" sz="1200" b="0" kern="1200" dirty="0"/>
        </a:p>
      </dsp:txBody>
      <dsp:txXfrm>
        <a:off x="2501401" y="3390286"/>
        <a:ext cx="2573690" cy="10226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8A6D3-3811-4542-AB24-B41B18928F61}">
      <dsp:nvSpPr>
        <dsp:cNvPr id="0" name=""/>
        <dsp:cNvSpPr/>
      </dsp:nvSpPr>
      <dsp:spPr>
        <a:xfrm rot="5400000">
          <a:off x="809910" y="1529976"/>
          <a:ext cx="1253295" cy="1426832"/>
        </a:xfrm>
        <a:prstGeom prst="bentUpArrow">
          <a:avLst>
            <a:gd name="adj1" fmla="val 32840"/>
            <a:gd name="adj2" fmla="val 25000"/>
            <a:gd name="adj3" fmla="val 3578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0349A534-912F-4C8A-BB49-C93118667643}">
      <dsp:nvSpPr>
        <dsp:cNvPr id="0" name=""/>
        <dsp:cNvSpPr/>
      </dsp:nvSpPr>
      <dsp:spPr>
        <a:xfrm>
          <a:off x="0" y="0"/>
          <a:ext cx="2489937" cy="1476800"/>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r-Latn-ME" sz="1600" b="1" kern="1200" dirty="0" smtClean="0"/>
            <a:t>TEORIJA BALANSIRANJA</a:t>
          </a:r>
          <a:endParaRPr lang="en-US" sz="1600" b="1" kern="1200" dirty="0"/>
        </a:p>
      </dsp:txBody>
      <dsp:txXfrm>
        <a:off x="72104" y="72104"/>
        <a:ext cx="2345729" cy="1332592"/>
      </dsp:txXfrm>
    </dsp:sp>
    <dsp:sp modelId="{1FCC5C60-773B-4428-B6DF-A02FF2728260}">
      <dsp:nvSpPr>
        <dsp:cNvPr id="0" name=""/>
        <dsp:cNvSpPr/>
      </dsp:nvSpPr>
      <dsp:spPr>
        <a:xfrm>
          <a:off x="2567613" y="447773"/>
          <a:ext cx="2248483" cy="759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sr-Latn-ME" sz="1400" kern="1200" dirty="0" smtClean="0"/>
            <a:t>Pravna doktrina  o konfliktnim osnovnim pravima</a:t>
          </a:r>
          <a:endParaRPr lang="en-US" sz="1400" kern="1200" dirty="0"/>
        </a:p>
      </dsp:txBody>
      <dsp:txXfrm>
        <a:off x="2567613" y="447773"/>
        <a:ext cx="2248483" cy="759998"/>
      </dsp:txXfrm>
    </dsp:sp>
    <dsp:sp modelId="{B38C2B75-8DCD-49D8-9D7F-BD9560A6142F}">
      <dsp:nvSpPr>
        <dsp:cNvPr id="0" name=""/>
        <dsp:cNvSpPr/>
      </dsp:nvSpPr>
      <dsp:spPr>
        <a:xfrm rot="5400000">
          <a:off x="4094537" y="3477857"/>
          <a:ext cx="1253295" cy="1426832"/>
        </a:xfrm>
        <a:prstGeom prst="bentUpArrow">
          <a:avLst>
            <a:gd name="adj1" fmla="val 32840"/>
            <a:gd name="adj2" fmla="val 25000"/>
            <a:gd name="adj3" fmla="val 3578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11780DC3-5658-44B3-B181-DFD1D125ADEE}">
      <dsp:nvSpPr>
        <dsp:cNvPr id="0" name=""/>
        <dsp:cNvSpPr/>
      </dsp:nvSpPr>
      <dsp:spPr>
        <a:xfrm>
          <a:off x="2423590" y="1959945"/>
          <a:ext cx="2817422" cy="1476800"/>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r-Latn-ME" sz="1400" b="1" kern="1200" dirty="0" smtClean="0"/>
            <a:t>Razumna i dobro obrazložena presuda </a:t>
          </a:r>
        </a:p>
        <a:p>
          <a:pPr lvl="0" algn="ctr" defTabSz="622300">
            <a:lnSpc>
              <a:spcPct val="90000"/>
            </a:lnSpc>
            <a:spcBef>
              <a:spcPct val="0"/>
            </a:spcBef>
            <a:spcAft>
              <a:spcPct val="35000"/>
            </a:spcAft>
          </a:pPr>
          <a:r>
            <a:rPr lang="sr-Latn-ME" sz="1400" b="1" kern="1200" dirty="0" smtClean="0"/>
            <a:t>v </a:t>
          </a:r>
        </a:p>
        <a:p>
          <a:pPr lvl="0" algn="ctr" defTabSz="622300">
            <a:lnSpc>
              <a:spcPct val="90000"/>
            </a:lnSpc>
            <a:spcBef>
              <a:spcPct val="0"/>
            </a:spcBef>
            <a:spcAft>
              <a:spcPct val="35000"/>
            </a:spcAft>
          </a:pPr>
          <a:r>
            <a:rPr lang="sr-Latn-ME" sz="1400" b="1" kern="1200" dirty="0" smtClean="0"/>
            <a:t>Presuda zasnovana na vrijednosnom sudu</a:t>
          </a:r>
          <a:endParaRPr lang="en-US" sz="1400" b="1" kern="1200" dirty="0"/>
        </a:p>
      </dsp:txBody>
      <dsp:txXfrm>
        <a:off x="2495694" y="2032049"/>
        <a:ext cx="2673214" cy="1332592"/>
      </dsp:txXfrm>
    </dsp:sp>
    <dsp:sp modelId="{2AA2711F-2E82-48EE-AA8F-E582645E64E6}">
      <dsp:nvSpPr>
        <dsp:cNvPr id="0" name=""/>
        <dsp:cNvSpPr/>
      </dsp:nvSpPr>
      <dsp:spPr>
        <a:xfrm>
          <a:off x="5359781" y="1308800"/>
          <a:ext cx="2024772" cy="872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sr-Latn-ME" sz="1900" kern="1200" dirty="0" smtClean="0"/>
            <a:t>Alexijev „Zakon o balansiranju“</a:t>
          </a:r>
          <a:endParaRPr lang="en-US" sz="1900" kern="1200" dirty="0"/>
        </a:p>
      </dsp:txBody>
      <dsp:txXfrm>
        <a:off x="5359781" y="1308800"/>
        <a:ext cx="2024772" cy="872078"/>
      </dsp:txXfrm>
    </dsp:sp>
    <dsp:sp modelId="{05A1FBEE-0B01-49C8-947B-A11E71ED5ECB}">
      <dsp:nvSpPr>
        <dsp:cNvPr id="0" name=""/>
        <dsp:cNvSpPr/>
      </dsp:nvSpPr>
      <dsp:spPr>
        <a:xfrm>
          <a:off x="5617631" y="3373444"/>
          <a:ext cx="2962640" cy="1476800"/>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sr-Latn-ME" sz="1200" b="1" kern="1200" dirty="0" smtClean="0"/>
            <a:t>Tri faze ovog testa mogu biti identifikovane: </a:t>
          </a:r>
        </a:p>
      </dsp:txBody>
      <dsp:txXfrm>
        <a:off x="5689735" y="3445548"/>
        <a:ext cx="2818432" cy="13325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8A6D3-3811-4542-AB24-B41B18928F61}">
      <dsp:nvSpPr>
        <dsp:cNvPr id="0" name=""/>
        <dsp:cNvSpPr/>
      </dsp:nvSpPr>
      <dsp:spPr>
        <a:xfrm rot="5400000">
          <a:off x="3003347" y="1150493"/>
          <a:ext cx="1019650" cy="1160835"/>
        </a:xfrm>
        <a:prstGeom prst="bentUpArrow">
          <a:avLst>
            <a:gd name="adj1" fmla="val 32840"/>
            <a:gd name="adj2" fmla="val 25000"/>
            <a:gd name="adj3" fmla="val 3578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0349A534-912F-4C8A-BB49-C93118667643}">
      <dsp:nvSpPr>
        <dsp:cNvPr id="0" name=""/>
        <dsp:cNvSpPr/>
      </dsp:nvSpPr>
      <dsp:spPr>
        <a:xfrm>
          <a:off x="1640570" y="72010"/>
          <a:ext cx="1716490" cy="1201487"/>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r-Latn-ME" sz="1600" b="1" kern="1200" dirty="0" smtClean="0"/>
            <a:t>LEGALITET</a:t>
          </a:r>
          <a:endParaRPr lang="en-US" sz="1600" b="1" kern="1200" dirty="0"/>
        </a:p>
      </dsp:txBody>
      <dsp:txXfrm>
        <a:off x="1699232" y="130672"/>
        <a:ext cx="1599166" cy="1084163"/>
      </dsp:txXfrm>
    </dsp:sp>
    <dsp:sp modelId="{1FCC5C60-773B-4428-B6DF-A02FF2728260}">
      <dsp:nvSpPr>
        <dsp:cNvPr id="0" name=""/>
        <dsp:cNvSpPr/>
      </dsp:nvSpPr>
      <dsp:spPr>
        <a:xfrm>
          <a:off x="4449693" y="134779"/>
          <a:ext cx="1248411" cy="971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sr-Latn-ME" sz="1700" kern="1200" dirty="0" smtClean="0"/>
            <a:t>Propisano, dostupno, jasno</a:t>
          </a:r>
          <a:endParaRPr lang="en-US" sz="1700" kern="1200" dirty="0"/>
        </a:p>
      </dsp:txBody>
      <dsp:txXfrm>
        <a:off x="4449693" y="134779"/>
        <a:ext cx="1248411" cy="971095"/>
      </dsp:txXfrm>
    </dsp:sp>
    <dsp:sp modelId="{B38C2B75-8DCD-49D8-9D7F-BD9560A6142F}">
      <dsp:nvSpPr>
        <dsp:cNvPr id="0" name=""/>
        <dsp:cNvSpPr/>
      </dsp:nvSpPr>
      <dsp:spPr>
        <a:xfrm rot="5400000">
          <a:off x="4426500" y="2500160"/>
          <a:ext cx="1019650" cy="1160835"/>
        </a:xfrm>
        <a:prstGeom prst="bentUpArrow">
          <a:avLst>
            <a:gd name="adj1" fmla="val 32840"/>
            <a:gd name="adj2" fmla="val 25000"/>
            <a:gd name="adj3" fmla="val 3578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11780DC3-5658-44B3-B181-DFD1D125ADEE}">
      <dsp:nvSpPr>
        <dsp:cNvPr id="0" name=""/>
        <dsp:cNvSpPr/>
      </dsp:nvSpPr>
      <dsp:spPr>
        <a:xfrm>
          <a:off x="4223796" y="1368151"/>
          <a:ext cx="1716490" cy="1201487"/>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r-Latn-ME" sz="1400" b="1" kern="1200" dirty="0" smtClean="0"/>
            <a:t>LEGITIMITET </a:t>
          </a:r>
          <a:endParaRPr lang="en-US" sz="1400" b="1" kern="1200" dirty="0"/>
        </a:p>
      </dsp:txBody>
      <dsp:txXfrm>
        <a:off x="4282458" y="1426813"/>
        <a:ext cx="1599166" cy="1084163"/>
      </dsp:txXfrm>
    </dsp:sp>
    <dsp:sp modelId="{2AA2711F-2E82-48EE-AA8F-E582645E64E6}">
      <dsp:nvSpPr>
        <dsp:cNvPr id="0" name=""/>
        <dsp:cNvSpPr/>
      </dsp:nvSpPr>
      <dsp:spPr>
        <a:xfrm>
          <a:off x="6060569" y="806321"/>
          <a:ext cx="4637325" cy="971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sr-Latn-ME" sz="1700" kern="1200" dirty="0" smtClean="0"/>
            <a:t> Katalog interesa – nesumljivi IMPERATIV, koji opravdava  zadiranje </a:t>
          </a:r>
          <a:endParaRPr lang="en-US" sz="1700" kern="1200" dirty="0"/>
        </a:p>
      </dsp:txBody>
      <dsp:txXfrm>
        <a:off x="6060569" y="806321"/>
        <a:ext cx="4637325" cy="971095"/>
      </dsp:txXfrm>
    </dsp:sp>
    <dsp:sp modelId="{05A1FBEE-0B01-49C8-947B-A11E71ED5ECB}">
      <dsp:nvSpPr>
        <dsp:cNvPr id="0" name=""/>
        <dsp:cNvSpPr/>
      </dsp:nvSpPr>
      <dsp:spPr>
        <a:xfrm>
          <a:off x="5579508" y="3017782"/>
          <a:ext cx="2410330" cy="1201487"/>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sr-Latn-ME" sz="1200" b="1" kern="1200" dirty="0" smtClean="0"/>
            <a:t>NEOPHODNOST I </a:t>
          </a:r>
        </a:p>
        <a:p>
          <a:pPr lvl="0" algn="ctr" defTabSz="533400">
            <a:lnSpc>
              <a:spcPct val="90000"/>
            </a:lnSpc>
            <a:spcBef>
              <a:spcPct val="0"/>
            </a:spcBef>
            <a:spcAft>
              <a:spcPct val="35000"/>
            </a:spcAft>
          </a:pPr>
          <a:r>
            <a:rPr lang="sr-Latn-ME" sz="1200" b="1" kern="1200" dirty="0" smtClean="0"/>
            <a:t>PROPORCIONALNOST</a:t>
          </a:r>
          <a:endParaRPr lang="en-US" sz="1200" b="1" kern="1200" dirty="0"/>
        </a:p>
      </dsp:txBody>
      <dsp:txXfrm>
        <a:off x="5638170" y="3076444"/>
        <a:ext cx="2293006" cy="1084163"/>
      </dsp:txXfrm>
    </dsp:sp>
    <dsp:sp modelId="{B3DAB2EC-6DA0-4B4D-8DB1-D3B9663893A3}">
      <dsp:nvSpPr>
        <dsp:cNvPr id="0" name=""/>
        <dsp:cNvSpPr/>
      </dsp:nvSpPr>
      <dsp:spPr>
        <a:xfrm>
          <a:off x="7883787" y="2229451"/>
          <a:ext cx="1712621" cy="1796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sr-Latn-ME" sz="1500" kern="1200" dirty="0" smtClean="0"/>
            <a:t>Snažna neodložna društvena potreba (PODESNO, POTREBNO, PRIMJERENO, NEODLOŽNO)</a:t>
          </a:r>
          <a:endParaRPr lang="en-US" sz="1500" kern="1200" dirty="0"/>
        </a:p>
        <a:p>
          <a:pPr marL="114300" lvl="1" indent="-114300" algn="l" defTabSz="666750">
            <a:lnSpc>
              <a:spcPct val="90000"/>
            </a:lnSpc>
            <a:spcBef>
              <a:spcPct val="0"/>
            </a:spcBef>
            <a:spcAft>
              <a:spcPct val="15000"/>
            </a:spcAft>
            <a:buChar char="••"/>
          </a:pPr>
          <a:endParaRPr lang="en-US" sz="1500" kern="1200" dirty="0"/>
        </a:p>
      </dsp:txBody>
      <dsp:txXfrm>
        <a:off x="7883787" y="2229451"/>
        <a:ext cx="1712621" cy="17967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8A6D3-3811-4542-AB24-B41B18928F61}">
      <dsp:nvSpPr>
        <dsp:cNvPr id="0" name=""/>
        <dsp:cNvSpPr/>
      </dsp:nvSpPr>
      <dsp:spPr>
        <a:xfrm rot="5400000">
          <a:off x="782357" y="921155"/>
          <a:ext cx="1255955" cy="1429861"/>
        </a:xfrm>
        <a:prstGeom prst="bentUpArrow">
          <a:avLst>
            <a:gd name="adj1" fmla="val 32840"/>
            <a:gd name="adj2" fmla="val 25000"/>
            <a:gd name="adj3" fmla="val 3578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0349A534-912F-4C8A-BB49-C93118667643}">
      <dsp:nvSpPr>
        <dsp:cNvPr id="0" name=""/>
        <dsp:cNvSpPr/>
      </dsp:nvSpPr>
      <dsp:spPr>
        <a:xfrm>
          <a:off x="0" y="0"/>
          <a:ext cx="2080969" cy="834609"/>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r-Latn-ME" sz="1400" b="1" kern="1200" dirty="0" smtClean="0"/>
            <a:t>KATEGORISANJE mogućnost za izbjegavanje balansiranja</a:t>
          </a:r>
        </a:p>
      </dsp:txBody>
      <dsp:txXfrm>
        <a:off x="40750" y="40750"/>
        <a:ext cx="1999469" cy="753109"/>
      </dsp:txXfrm>
    </dsp:sp>
    <dsp:sp modelId="{1FCC5C60-773B-4428-B6DF-A02FF2728260}">
      <dsp:nvSpPr>
        <dsp:cNvPr id="0" name=""/>
        <dsp:cNvSpPr/>
      </dsp:nvSpPr>
      <dsp:spPr>
        <a:xfrm>
          <a:off x="2297001" y="290790"/>
          <a:ext cx="1537733" cy="430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sr-Latn-ME" sz="1900" kern="1200" smtClean="0"/>
            <a:t>Gerards</a:t>
          </a:r>
          <a:endParaRPr lang="en-US" sz="1900" kern="1200" dirty="0"/>
        </a:p>
      </dsp:txBody>
      <dsp:txXfrm>
        <a:off x="2297001" y="290790"/>
        <a:ext cx="1537733" cy="430780"/>
      </dsp:txXfrm>
    </dsp:sp>
    <dsp:sp modelId="{B38C2B75-8DCD-49D8-9D7F-BD9560A6142F}">
      <dsp:nvSpPr>
        <dsp:cNvPr id="0" name=""/>
        <dsp:cNvSpPr/>
      </dsp:nvSpPr>
      <dsp:spPr>
        <a:xfrm rot="5400000">
          <a:off x="3734674" y="2764643"/>
          <a:ext cx="1255955" cy="1429861"/>
        </a:xfrm>
        <a:prstGeom prst="bentUpArrow">
          <a:avLst>
            <a:gd name="adj1" fmla="val 32840"/>
            <a:gd name="adj2" fmla="val 25000"/>
            <a:gd name="adj3" fmla="val 3578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11780DC3-5658-44B3-B181-DFD1D125ADEE}">
      <dsp:nvSpPr>
        <dsp:cNvPr id="0" name=""/>
        <dsp:cNvSpPr/>
      </dsp:nvSpPr>
      <dsp:spPr>
        <a:xfrm>
          <a:off x="2135556" y="1099647"/>
          <a:ext cx="2823402" cy="1479934"/>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r-Latn-ME" sz="1400" b="1" kern="1200" dirty="0" smtClean="0"/>
            <a:t>Sud pravde Evropske unije</a:t>
          </a:r>
          <a:endParaRPr lang="en-US" sz="1400" b="1" kern="1200" dirty="0"/>
        </a:p>
      </dsp:txBody>
      <dsp:txXfrm>
        <a:off x="2207813" y="1171904"/>
        <a:ext cx="2678888" cy="1335420"/>
      </dsp:txXfrm>
    </dsp:sp>
    <dsp:sp modelId="{2AA2711F-2E82-48EE-AA8F-E582645E64E6}">
      <dsp:nvSpPr>
        <dsp:cNvPr id="0" name=""/>
        <dsp:cNvSpPr/>
      </dsp:nvSpPr>
      <dsp:spPr>
        <a:xfrm>
          <a:off x="4655831" y="328038"/>
          <a:ext cx="2029070" cy="873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sr-Latn-ME" sz="1900" kern="1200" dirty="0" smtClean="0"/>
            <a:t>Alexijev „Zakon o balansiranju“</a:t>
          </a:r>
          <a:endParaRPr lang="en-US" sz="1900" kern="1200" dirty="0"/>
        </a:p>
      </dsp:txBody>
      <dsp:txXfrm>
        <a:off x="4655831" y="328038"/>
        <a:ext cx="2029070" cy="873930"/>
      </dsp:txXfrm>
    </dsp:sp>
    <dsp:sp modelId="{05A1FBEE-0B01-49C8-947B-A11E71ED5ECB}">
      <dsp:nvSpPr>
        <dsp:cNvPr id="0" name=""/>
        <dsp:cNvSpPr/>
      </dsp:nvSpPr>
      <dsp:spPr>
        <a:xfrm>
          <a:off x="5159888" y="2739607"/>
          <a:ext cx="2968928" cy="1479934"/>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sr-Latn-ME" sz="1200" b="1" kern="1200" dirty="0" smtClean="0"/>
            <a:t>Tri faze ovog testa mogu biti identifikovane: </a:t>
          </a:r>
        </a:p>
      </dsp:txBody>
      <dsp:txXfrm>
        <a:off x="5232145" y="2811864"/>
        <a:ext cx="2824414" cy="133542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pPr/>
              <a:t>10/29/2021</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p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pPr/>
              <a:t>10/29/2021</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p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miter lim="800000"/>
            <a:headEnd/>
            <a:tailEnd/>
          </a:ln>
        </p:spPr>
        <p:txBody>
          <a:bodyPr/>
          <a:lstStyle/>
          <a:p>
            <a:fld id="{AE209CED-4944-4B94-9F2F-FD5DFB5D7211}" type="slidenum">
              <a:rPr lang="hr-HR" smtClean="0">
                <a:latin typeface="Arial" charset="0"/>
              </a:rPr>
              <a:pPr/>
              <a:t>8</a:t>
            </a:fld>
            <a:endParaRPr lang="hr-HR" smtClean="0">
              <a:latin typeface="Arial" charset="0"/>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pPr eaLnBrk="1" hangingPunct="1"/>
            <a:endParaRPr lang="sr-Latn-CS" smtClean="0">
              <a:latin typeface="Arial" charset="0"/>
            </a:endParaRPr>
          </a:p>
        </p:txBody>
      </p:sp>
    </p:spTree>
    <p:extLst>
      <p:ext uri="{BB962C8B-B14F-4D97-AF65-F5344CB8AC3E}">
        <p14:creationId xmlns:p14="http://schemas.microsoft.com/office/powerpoint/2010/main" val="1955722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miter lim="800000"/>
            <a:headEnd/>
            <a:tailEnd/>
          </a:ln>
        </p:spPr>
        <p:txBody>
          <a:bodyPr/>
          <a:lstStyle/>
          <a:p>
            <a:fld id="{27525BD9-97C0-4E32-81A2-D1CB10083699}" type="slidenum">
              <a:rPr lang="hr-HR" smtClean="0">
                <a:latin typeface="Arial" charset="0"/>
              </a:rPr>
              <a:pPr/>
              <a:t>9</a:t>
            </a:fld>
            <a:endParaRPr lang="hr-HR" smtClean="0">
              <a:latin typeface="Arial" charset="0"/>
            </a:endParaRPr>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pPr eaLnBrk="1" hangingPunct="1"/>
            <a:endParaRPr lang="sr-Latn-CS" smtClean="0">
              <a:latin typeface="Arial" charset="0"/>
            </a:endParaRPr>
          </a:p>
        </p:txBody>
      </p:sp>
    </p:spTree>
    <p:extLst>
      <p:ext uri="{BB962C8B-B14F-4D97-AF65-F5344CB8AC3E}">
        <p14:creationId xmlns:p14="http://schemas.microsoft.com/office/powerpoint/2010/main" val="2821564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642" y="2130430"/>
            <a:ext cx="10362724"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9280" y="3886200"/>
            <a:ext cx="8533446"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3459414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2020474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917" y="274643"/>
            <a:ext cx="2742327"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761" y="274643"/>
            <a:ext cx="8077716"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1306678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3C5C86E-2138-4E4E-A543-2BE83141ECB2}" type="datetimeFigureOut">
              <a:rPr lang="en-GB" smtClean="0"/>
              <a:pPr/>
              <a:t>29/10/2021</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4F51411A-AD5A-4C5D-8119-ACFE08B084F8}" type="slidenum">
              <a:rPr lang="en-GB" smtClean="0"/>
              <a:pPr/>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3474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3457220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7985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3709431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51411A-AD5A-4C5D-8119-ACFE08B084F8}" type="slidenum">
              <a:rPr lang="en-GB" smtClean="0"/>
              <a:pPr/>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0370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51411A-AD5A-4C5D-8119-ACFE08B084F8}" type="slidenum">
              <a:rPr lang="en-GB" smtClean="0"/>
              <a:pPr/>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5618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1367801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51411A-AD5A-4C5D-8119-ACFE08B084F8}" type="slidenum">
              <a:rPr lang="en-GB" smtClean="0"/>
              <a:pPr/>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8654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2911039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1307321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4024624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1220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64854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12960594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07825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96709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77945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1460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866" y="4406905"/>
            <a:ext cx="10362724"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866" y="2906713"/>
            <a:ext cx="1036272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2095325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760" y="1600205"/>
            <a:ext cx="541002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20" y="1600205"/>
            <a:ext cx="541002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2158861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759" y="1535113"/>
            <a:ext cx="538620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759" y="2174875"/>
            <a:ext cx="538620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2863" y="1535113"/>
            <a:ext cx="538937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63" y="2174875"/>
            <a:ext cx="538937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1532219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3219758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3207283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760" y="273050"/>
            <a:ext cx="4011070"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916" y="273055"/>
            <a:ext cx="681532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760" y="1435103"/>
            <a:ext cx="401107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3499158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810" y="4800600"/>
            <a:ext cx="7315517"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810" y="612775"/>
            <a:ext cx="731551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810" y="5367338"/>
            <a:ext cx="731551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239770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760" y="274638"/>
            <a:ext cx="10972482"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760" y="1600205"/>
            <a:ext cx="10972482"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762" y="6356355"/>
            <a:ext cx="284395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5C86E-2138-4E4E-A543-2BE83141ECB2}" type="datetimeFigureOut">
              <a:rPr lang="en-GB" smtClean="0"/>
              <a:pPr/>
              <a:t>29/10/2021</a:t>
            </a:fld>
            <a:endParaRPr lang="en-GB"/>
          </a:p>
        </p:txBody>
      </p:sp>
      <p:sp>
        <p:nvSpPr>
          <p:cNvPr id="5" name="Footer Placeholder 4"/>
          <p:cNvSpPr>
            <a:spLocks noGrp="1"/>
          </p:cNvSpPr>
          <p:nvPr>
            <p:ph type="ftr" sz="quarter" idx="3"/>
          </p:nvPr>
        </p:nvSpPr>
        <p:spPr>
          <a:xfrm>
            <a:off x="4165098" y="6356355"/>
            <a:ext cx="38618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8290" y="6356355"/>
            <a:ext cx="284395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51411A-AD5A-4C5D-8119-ACFE08B084F8}" type="slidenum">
              <a:rPr lang="en-GB" smtClean="0"/>
              <a:pPr/>
              <a:t>‹#›</a:t>
            </a:fld>
            <a:endParaRPr lang="en-GB"/>
          </a:p>
        </p:txBody>
      </p:sp>
    </p:spTree>
    <p:extLst>
      <p:ext uri="{BB962C8B-B14F-4D97-AF65-F5344CB8AC3E}">
        <p14:creationId xmlns:p14="http://schemas.microsoft.com/office/powerpoint/2010/main" val="18924266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3C5C86E-2138-4E4E-A543-2BE83141ECB2}" type="datetimeFigureOut">
              <a:rPr lang="en-GB" smtClean="0"/>
              <a:pPr/>
              <a:t>29/10/2021</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51411A-AD5A-4C5D-8119-ACFE08B084F8}" type="slidenum">
              <a:rPr lang="en-GB" smtClean="0"/>
              <a:pPr/>
              <a:t>‹#›</a:t>
            </a:fld>
            <a:endParaRPr lang="en-GB"/>
          </a:p>
        </p:txBody>
      </p:sp>
    </p:spTree>
    <p:extLst>
      <p:ext uri="{BB962C8B-B14F-4D97-AF65-F5344CB8AC3E}">
        <p14:creationId xmlns:p14="http://schemas.microsoft.com/office/powerpoint/2010/main" val="407922419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6.xml"/><Relationship Id="rId7"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7.xml"/><Relationship Id="rId7" Type="http://schemas.openxmlformats.org/officeDocument/2006/relationships/image" Target="../media/image5.png"/><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8.xml"/><Relationship Id="rId7" Type="http://schemas.openxmlformats.org/officeDocument/2006/relationships/image" Target="../media/image5.png"/><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9.xml"/><Relationship Id="rId7" Type="http://schemas.openxmlformats.org/officeDocument/2006/relationships/image" Target="../media/image5.png"/><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hyperlink" Target="https://uu.diva-portal.org/smash/get/diva2:441211/FULLTEXT01.pdf" TargetMode="External"/><Relationship Id="rId2" Type="http://schemas.openxmlformats.org/officeDocument/2006/relationships/hyperlink" Target="https://www.utrechtlawreview.org/articles/abstract/10.18352/ulr.220/" TargetMode="External"/><Relationship Id="rId1" Type="http://schemas.openxmlformats.org/officeDocument/2006/relationships/slideLayout" Target="../slideLayouts/slideLayout17.xml"/><Relationship Id="rId4" Type="http://schemas.openxmlformats.org/officeDocument/2006/relationships/hyperlink" Target="https://anali.rs/xml/201-/2016c/2016-2c/Anali_2016-2c-204-842-1-pb.pdf"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5.xml"/><Relationship Id="rId7"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712" y="2132856"/>
            <a:ext cx="12188825" cy="3384376"/>
          </a:xfrm>
          <a:effectLst>
            <a:glow rad="139700">
              <a:schemeClr val="accent3">
                <a:satMod val="175000"/>
                <a:alpha val="40000"/>
              </a:schemeClr>
            </a:glow>
            <a:reflection blurRad="6350" stA="50000" endA="295" endPos="92000" dist="101600" dir="5400000" sy="-100000" algn="bl" rotWithShape="0"/>
          </a:effectLst>
        </p:spPr>
        <p:txBody>
          <a:bodyPr>
            <a:noAutofit/>
          </a:bodyPr>
          <a:lstStyle/>
          <a:p>
            <a:r>
              <a:rPr lang="tr-TR" sz="3200" dirty="0"/>
              <a:t/>
            </a:r>
            <a:br>
              <a:rPr lang="tr-TR" sz="3200" dirty="0"/>
            </a:br>
            <a:r>
              <a:rPr lang="sr-Latn-ME" sz="3200" dirty="0"/>
              <a:t/>
            </a:r>
            <a:br>
              <a:rPr lang="sr-Latn-ME" sz="3200" dirty="0"/>
            </a:br>
            <a:r>
              <a:rPr lang="sr-Latn-ME" sz="3200" dirty="0"/>
              <a:t/>
            </a:r>
            <a:br>
              <a:rPr lang="sr-Latn-ME" sz="3200" dirty="0"/>
            </a:br>
            <a:r>
              <a:rPr lang="sr-Latn-ME" sz="3200" dirty="0"/>
              <a:t/>
            </a:r>
            <a:br>
              <a:rPr lang="sr-Latn-ME" sz="3200" dirty="0"/>
            </a:br>
            <a:r>
              <a:rPr lang="sr-Latn-ME" sz="3200" dirty="0"/>
              <a:t/>
            </a:r>
            <a:br>
              <a:rPr lang="sr-Latn-ME" sz="3200" dirty="0"/>
            </a:br>
            <a:r>
              <a:rPr lang="sr-Latn-ME" sz="3200" dirty="0"/>
              <a:t/>
            </a:r>
            <a:br>
              <a:rPr lang="sr-Latn-ME" sz="3200" dirty="0"/>
            </a:br>
            <a:r>
              <a:rPr lang="sr-Latn-ME" sz="3200" dirty="0"/>
              <a:t/>
            </a:r>
            <a:br>
              <a:rPr lang="sr-Latn-ME" sz="3200" dirty="0"/>
            </a:br>
            <a:r>
              <a:rPr lang="sr-Latn-ME" sz="3200" dirty="0"/>
              <a:t/>
            </a:r>
            <a:br>
              <a:rPr lang="sr-Latn-ME" sz="3200" dirty="0"/>
            </a:br>
            <a:r>
              <a:rPr lang="sr-Latn-ME" sz="3200" dirty="0"/>
              <a:t/>
            </a:r>
            <a:br>
              <a:rPr lang="sr-Latn-ME" sz="3200" dirty="0"/>
            </a:br>
            <a:r>
              <a:rPr lang="en-GB" sz="3200" dirty="0"/>
              <a:t/>
            </a:r>
            <a:br>
              <a:rPr lang="en-GB" sz="3200" dirty="0"/>
            </a:br>
            <a:r>
              <a:rPr lang="en-GB" sz="3200" dirty="0"/>
              <a:t/>
            </a:r>
            <a:br>
              <a:rPr lang="en-GB" sz="3200" dirty="0"/>
            </a:br>
            <a:r>
              <a:rPr lang="en-GB" sz="3200" dirty="0"/>
              <a:t/>
            </a:r>
            <a:br>
              <a:rPr lang="en-GB" sz="3200" dirty="0"/>
            </a:br>
            <a:r>
              <a:rPr lang="en-GB" sz="3200" dirty="0"/>
              <a:t/>
            </a:r>
            <a:br>
              <a:rPr lang="en-GB" sz="3200" dirty="0"/>
            </a:br>
            <a:r>
              <a:rPr lang="en-GB" sz="3200" dirty="0"/>
              <a:t/>
            </a:r>
            <a:br>
              <a:rPr lang="en-GB" sz="3200" dirty="0"/>
            </a:br>
            <a:r>
              <a:rPr lang="en-GB" sz="4000" dirty="0">
                <a:solidFill>
                  <a:srgbClr val="FFCC66"/>
                </a:solidFill>
                <a:effectLst>
                  <a:outerShdw blurRad="38100" dist="38100" dir="2700000" algn="tl">
                    <a:srgbClr val="000000">
                      <a:alpha val="43137"/>
                    </a:srgbClr>
                  </a:outerShdw>
                </a:effectLst>
              </a:rPr>
              <a:t/>
            </a:r>
            <a:br>
              <a:rPr lang="en-GB" sz="4000" dirty="0">
                <a:solidFill>
                  <a:srgbClr val="FFCC66"/>
                </a:solidFill>
                <a:effectLst>
                  <a:outerShdw blurRad="38100" dist="38100" dir="2700000" algn="tl">
                    <a:srgbClr val="000000">
                      <a:alpha val="43137"/>
                    </a:srgbClr>
                  </a:outerShdw>
                </a:effectLst>
              </a:rPr>
            </a:br>
            <a:r>
              <a:rPr lang="sr-Latn-ME" sz="3200" dirty="0"/>
              <a:t/>
            </a:r>
            <a:br>
              <a:rPr lang="sr-Latn-ME" sz="3200" dirty="0"/>
            </a:br>
            <a:r>
              <a:rPr lang="sr-Latn-ME" sz="3200" dirty="0"/>
              <a:t/>
            </a:r>
            <a:br>
              <a:rPr lang="sr-Latn-ME" sz="3200" dirty="0"/>
            </a:br>
            <a:r>
              <a:rPr lang="sr-Latn-ME" sz="3200" dirty="0" smtClean="0"/>
              <a:t/>
            </a:r>
            <a:br>
              <a:rPr lang="sr-Latn-ME" sz="3200" dirty="0" smtClean="0"/>
            </a:br>
            <a:r>
              <a:rPr lang="sr-Latn-ME" sz="3200" dirty="0"/>
              <a:t/>
            </a:r>
            <a:br>
              <a:rPr lang="sr-Latn-ME" sz="3200" dirty="0"/>
            </a:br>
            <a:r>
              <a:rPr lang="sr-Latn-ME" sz="3200" dirty="0" smtClean="0"/>
              <a:t/>
            </a:r>
            <a:br>
              <a:rPr lang="sr-Latn-ME" sz="3200" dirty="0" smtClean="0"/>
            </a:br>
            <a:r>
              <a:rPr lang="sr-Latn-ME" sz="3200" dirty="0"/>
              <a:t/>
            </a:r>
            <a:br>
              <a:rPr lang="sr-Latn-ME" sz="3200" dirty="0"/>
            </a:br>
            <a:r>
              <a:rPr lang="sr-Latn-ME" sz="3200" dirty="0" smtClean="0"/>
              <a:t/>
            </a:r>
            <a:br>
              <a:rPr lang="sr-Latn-ME" sz="3200" dirty="0" smtClean="0"/>
            </a:br>
            <a:r>
              <a:rPr lang="sr-Latn-ME" sz="2000" dirty="0" smtClean="0">
                <a:ln>
                  <a:solidFill>
                    <a:srgbClr val="EAEAEA"/>
                  </a:solidFill>
                </a:ln>
                <a:solidFill>
                  <a:srgbClr val="FFC000"/>
                </a:solidFill>
                <a:effectLst>
                  <a:outerShdw blurRad="38100" dist="38100" dir="2700000" algn="tl">
                    <a:srgbClr val="000000">
                      <a:alpha val="43137"/>
                    </a:srgbClr>
                  </a:outerShdw>
                </a:effectLst>
                <a:latin typeface="Lucida Fax" panose="02060602050505020204" pitchFamily="18" charset="0"/>
              </a:rPr>
              <a:t>Master </a:t>
            </a:r>
            <a:r>
              <a:rPr lang="sr-Latn-ME" sz="2000" dirty="0">
                <a:ln>
                  <a:solidFill>
                    <a:srgbClr val="EAEAEA"/>
                  </a:solidFill>
                </a:ln>
                <a:solidFill>
                  <a:srgbClr val="FFC000"/>
                </a:solidFill>
                <a:effectLst>
                  <a:outerShdw blurRad="38100" dist="38100" dir="2700000" algn="tl">
                    <a:srgbClr val="000000">
                      <a:alpha val="43137"/>
                    </a:srgbClr>
                  </a:outerShdw>
                </a:effectLst>
                <a:latin typeface="Lucida Fax" panose="02060602050505020204" pitchFamily="18" charset="0"/>
              </a:rPr>
              <a:t>studije Pravnog fakulteta UCG</a:t>
            </a:r>
            <a:br>
              <a:rPr lang="sr-Latn-ME" sz="2000" dirty="0">
                <a:ln>
                  <a:solidFill>
                    <a:srgbClr val="EAEAEA"/>
                  </a:solidFill>
                </a:ln>
                <a:solidFill>
                  <a:srgbClr val="FFC000"/>
                </a:solidFill>
                <a:effectLst>
                  <a:outerShdw blurRad="38100" dist="38100" dir="2700000" algn="tl">
                    <a:srgbClr val="000000">
                      <a:alpha val="43137"/>
                    </a:srgbClr>
                  </a:outerShdw>
                </a:effectLst>
                <a:latin typeface="Lucida Fax" panose="02060602050505020204" pitchFamily="18" charset="0"/>
              </a:rPr>
            </a:br>
            <a:r>
              <a:rPr lang="sr-Latn-ME" sz="2000" dirty="0">
                <a:ln>
                  <a:solidFill>
                    <a:srgbClr val="EAEAEA"/>
                  </a:solidFill>
                </a:ln>
                <a:solidFill>
                  <a:srgbClr val="FFC000"/>
                </a:solidFill>
                <a:effectLst>
                  <a:outerShdw blurRad="38100" dist="38100" dir="2700000" algn="tl">
                    <a:srgbClr val="000000">
                      <a:alpha val="43137"/>
                    </a:srgbClr>
                  </a:outerShdw>
                </a:effectLst>
                <a:latin typeface="Lucida Fax" panose="02060602050505020204" pitchFamily="18" charset="0"/>
              </a:rPr>
              <a:t> </a:t>
            </a:r>
            <a:r>
              <a:rPr lang="sr-Latn-ME" sz="1800" dirty="0">
                <a:ln>
                  <a:solidFill>
                    <a:srgbClr val="EAEAEA"/>
                  </a:solidFill>
                </a:ln>
                <a:solidFill>
                  <a:srgbClr val="FFC000"/>
                </a:solidFill>
                <a:effectLst>
                  <a:outerShdw blurRad="38100" dist="38100" dir="2700000" algn="tl">
                    <a:srgbClr val="000000">
                      <a:alpha val="43137"/>
                    </a:srgbClr>
                  </a:outerShdw>
                </a:effectLst>
                <a:latin typeface="Lucida Fax" panose="02060602050505020204" pitchFamily="18" charset="0"/>
              </a:rPr>
              <a:t>Pravo unutrašnjeg tržišta </a:t>
            </a:r>
            <a:r>
              <a:rPr lang="sr-Latn-ME" sz="1800" dirty="0" smtClean="0">
                <a:ln>
                  <a:solidFill>
                    <a:srgbClr val="EAEAEA"/>
                  </a:solidFill>
                </a:ln>
                <a:solidFill>
                  <a:srgbClr val="FFC000"/>
                </a:solidFill>
                <a:effectLst>
                  <a:outerShdw blurRad="38100" dist="38100" dir="2700000" algn="tl">
                    <a:srgbClr val="000000">
                      <a:alpha val="43137"/>
                    </a:srgbClr>
                  </a:outerShdw>
                </a:effectLst>
                <a:latin typeface="Lucida Fax" panose="02060602050505020204" pitchFamily="18" charset="0"/>
              </a:rPr>
              <a:t>EVROPSkE UNIJE</a:t>
            </a:r>
            <a:r>
              <a:rPr lang="en-GB" sz="2400" dirty="0" smtClean="0">
                <a:ln>
                  <a:solidFill>
                    <a:srgbClr val="EAEAEA"/>
                  </a:solidFill>
                </a:ln>
                <a:latin typeface="Lucida Fax" panose="02060602050505020204" pitchFamily="18" charset="0"/>
              </a:rPr>
              <a:t> </a:t>
            </a:r>
            <a:r>
              <a:rPr lang="sr-Latn-ME" sz="2800" dirty="0" smtClean="0">
                <a:ln>
                  <a:solidFill>
                    <a:srgbClr val="EAEAEA"/>
                  </a:solidFill>
                </a:ln>
                <a:latin typeface="Lucida Fax" panose="02060602050505020204" pitchFamily="18" charset="0"/>
              </a:rPr>
              <a:t/>
            </a:r>
            <a:br>
              <a:rPr lang="sr-Latn-ME" sz="2800" dirty="0" smtClean="0">
                <a:ln>
                  <a:solidFill>
                    <a:srgbClr val="EAEAEA"/>
                  </a:solidFill>
                </a:ln>
                <a:latin typeface="Lucida Fax" panose="02060602050505020204" pitchFamily="18" charset="0"/>
              </a:rPr>
            </a:br>
            <a:r>
              <a:rPr lang="sr-Latn-ME" sz="2800" dirty="0" smtClean="0">
                <a:ln>
                  <a:solidFill>
                    <a:srgbClr val="EAEAEA"/>
                  </a:solidFill>
                </a:ln>
                <a:latin typeface="Lucida Fax" panose="02060602050505020204" pitchFamily="18" charset="0"/>
              </a:rPr>
              <a:t/>
            </a:r>
            <a:br>
              <a:rPr lang="sr-Latn-ME" sz="2800" dirty="0" smtClean="0">
                <a:ln>
                  <a:solidFill>
                    <a:srgbClr val="EAEAEA"/>
                  </a:solidFill>
                </a:ln>
                <a:latin typeface="Lucida Fax" panose="02060602050505020204" pitchFamily="18" charset="0"/>
              </a:rPr>
            </a:br>
            <a:r>
              <a:rPr lang="sr-Latn-ME" sz="2000" b="1" dirty="0" smtClean="0">
                <a:ln>
                  <a:solidFill>
                    <a:srgbClr val="EAEAEA"/>
                  </a:solidFill>
                </a:ln>
                <a:latin typeface="+mn-lt"/>
              </a:rPr>
              <a:t>Balansiranje </a:t>
            </a:r>
            <a:br>
              <a:rPr lang="sr-Latn-ME" sz="2000" b="1" dirty="0" smtClean="0">
                <a:ln>
                  <a:solidFill>
                    <a:srgbClr val="EAEAEA"/>
                  </a:solidFill>
                </a:ln>
                <a:latin typeface="+mn-lt"/>
              </a:rPr>
            </a:br>
            <a:r>
              <a:rPr lang="sr-Latn-ME" sz="2000" b="1" dirty="0" smtClean="0">
                <a:ln>
                  <a:solidFill>
                    <a:srgbClr val="EAEAEA"/>
                  </a:solidFill>
                </a:ln>
                <a:latin typeface="+mn-lt"/>
              </a:rPr>
              <a:t>osnovnih prava i fundamentalnih sloboda </a:t>
            </a:r>
            <a:r>
              <a:rPr lang="en-GB" sz="2000" b="1" dirty="0">
                <a:latin typeface="+mn-lt"/>
              </a:rPr>
              <a:t/>
            </a:r>
            <a:br>
              <a:rPr lang="en-GB" sz="2000" b="1" dirty="0">
                <a:latin typeface="+mn-lt"/>
              </a:rPr>
            </a:br>
            <a:r>
              <a:rPr lang="en-US" sz="2000" b="1" dirty="0">
                <a:latin typeface="+mn-lt"/>
              </a:rPr>
              <a:t/>
            </a:r>
            <a:br>
              <a:rPr lang="en-US" sz="2000" b="1" dirty="0">
                <a:latin typeface="+mn-lt"/>
              </a:rPr>
            </a:br>
            <a:r>
              <a:rPr lang="en-US" sz="2800" dirty="0"/>
              <a:t/>
            </a:r>
            <a:br>
              <a:rPr lang="en-US" sz="2800" dirty="0"/>
            </a:br>
            <a:endParaRPr lang="en-US" sz="2800" dirty="0"/>
          </a:p>
        </p:txBody>
      </p:sp>
      <p:sp>
        <p:nvSpPr>
          <p:cNvPr id="3" name="Subtitle 2"/>
          <p:cNvSpPr>
            <a:spLocks noGrp="1"/>
          </p:cNvSpPr>
          <p:nvPr>
            <p:ph type="subTitle" idx="1"/>
          </p:nvPr>
        </p:nvSpPr>
        <p:spPr>
          <a:xfrm>
            <a:off x="86867" y="4740600"/>
            <a:ext cx="12124925" cy="2060848"/>
          </a:xfrm>
        </p:spPr>
        <p:txBody>
          <a:bodyPr>
            <a:normAutofit/>
          </a:bodyPr>
          <a:lstStyle/>
          <a:p>
            <a:r>
              <a:rPr lang="sr-Latn-ME" sz="2800" b="1" dirty="0" smtClean="0">
                <a:solidFill>
                  <a:srgbClr val="FFCC66"/>
                </a:solidFill>
                <a:effectLst>
                  <a:outerShdw blurRad="50800" dist="38100" dir="2700000" algn="tl" rotWithShape="0">
                    <a:srgbClr val="000000">
                      <a:alpha val="48000"/>
                    </a:srgbClr>
                  </a:outerShdw>
                  <a:reflection blurRad="6350" stA="55000" endA="300" endPos="45500" dir="5400000" sy="-100000" algn="bl" rotWithShape="0"/>
                </a:effectLst>
                <a:latin typeface="Georgia" pitchFamily="18" charset="0"/>
              </a:rPr>
              <a:t>Prof</a:t>
            </a:r>
            <a:r>
              <a:rPr lang="sr-Latn-ME" sz="2800" b="1" dirty="0">
                <a:solidFill>
                  <a:srgbClr val="FFCC66"/>
                </a:solidFill>
                <a:effectLst>
                  <a:outerShdw blurRad="50800" dist="38100" dir="2700000" algn="tl" rotWithShape="0">
                    <a:srgbClr val="000000">
                      <a:alpha val="48000"/>
                    </a:srgbClr>
                  </a:outerShdw>
                  <a:reflection blurRad="6350" stA="55000" endA="300" endPos="45500" dir="5400000" sy="-100000" algn="bl" rotWithShape="0"/>
                </a:effectLst>
                <a:latin typeface="Georgia" pitchFamily="18" charset="0"/>
              </a:rPr>
              <a:t>. dr </a:t>
            </a:r>
            <a:r>
              <a:rPr lang="sr-Latn-ME" sz="2800" b="1" dirty="0" smtClean="0">
                <a:solidFill>
                  <a:srgbClr val="FFCC66"/>
                </a:solidFill>
                <a:effectLst>
                  <a:outerShdw blurRad="50800" dist="38100" dir="2700000" algn="tl" rotWithShape="0">
                    <a:srgbClr val="000000">
                      <a:alpha val="48000"/>
                    </a:srgbClr>
                  </a:outerShdw>
                  <a:reflection blurRad="6350" stA="55000" endA="300" endPos="45500" dir="5400000" sy="-100000" algn="bl" rotWithShape="0"/>
                </a:effectLst>
                <a:latin typeface="Georgia" pitchFamily="18" charset="0"/>
              </a:rPr>
              <a:t>Aneta Spaić</a:t>
            </a:r>
            <a:endParaRPr lang="sr-Latn-ME" sz="2800" b="1" dirty="0">
              <a:solidFill>
                <a:srgbClr val="FFCC66"/>
              </a:solidFill>
              <a:effectLst>
                <a:outerShdw blurRad="50800" dist="38100" dir="2700000" algn="tl" rotWithShape="0">
                  <a:srgbClr val="000000">
                    <a:alpha val="48000"/>
                  </a:srgbClr>
                </a:outerShdw>
                <a:reflection blurRad="6350" stA="55000" endA="300" endPos="45500" dir="5400000" sy="-100000" algn="bl" rotWithShape="0"/>
              </a:effectLst>
              <a:latin typeface="Georgia" pitchFamily="18" charset="0"/>
            </a:endParaRPr>
          </a:p>
          <a:p>
            <a:endParaRPr lang="en-US" sz="3200" b="1" dirty="0">
              <a:solidFill>
                <a:srgbClr val="FFCC66"/>
              </a:solidFill>
              <a:latin typeface="Georgia" pitchFamily="18" charset="0"/>
            </a:endParaRPr>
          </a:p>
          <a:p>
            <a:endParaRPr lang="bs-Latn-BA" sz="3200" b="1" dirty="0">
              <a:solidFill>
                <a:srgbClr val="FFCC66"/>
              </a:solidFill>
            </a:endParaRPr>
          </a:p>
        </p:txBody>
      </p:sp>
      <p:pic>
        <p:nvPicPr>
          <p:cNvPr id="5" name="Picture 4">
            <a:extLst>
              <a:ext uri="{FF2B5EF4-FFF2-40B4-BE49-F238E27FC236}">
                <a16:creationId xmlns="" xmlns:a16="http://schemas.microsoft.com/office/drawing/2014/main" id="{D59BE73C-BF83-4916-AE2D-373DBC138A88}"/>
              </a:ext>
            </a:extLst>
          </p:cNvPr>
          <p:cNvPicPr>
            <a:picLocks noChangeAspect="1" noChangeArrowheads="1"/>
          </p:cNvPicPr>
          <p:nvPr/>
        </p:nvPicPr>
        <p:blipFill>
          <a:blip r:embed="rId2" cstate="print"/>
          <a:srcRect r="84048" b="29515"/>
          <a:stretch>
            <a:fillRect/>
          </a:stretch>
        </p:blipFill>
        <p:spPr bwMode="auto">
          <a:xfrm>
            <a:off x="10920536" y="0"/>
            <a:ext cx="1323724" cy="1082180"/>
          </a:xfrm>
          <a:prstGeom prst="rect">
            <a:avLst/>
          </a:prstGeom>
          <a:noFill/>
          <a:ln w="9525">
            <a:noFill/>
            <a:miter lim="800000"/>
            <a:headEnd/>
            <a:tailEnd/>
          </a:ln>
        </p:spPr>
      </p:pic>
      <p:pic>
        <p:nvPicPr>
          <p:cNvPr id="6" name="Picture 5" descr="mlim bijeli.png">
            <a:extLst>
              <a:ext uri="{FF2B5EF4-FFF2-40B4-BE49-F238E27FC236}">
                <a16:creationId xmlns="" xmlns:a16="http://schemas.microsoft.com/office/drawing/2014/main" id="{B54EF010-21FD-449A-8E0D-9BD7C815EED7}"/>
              </a:ext>
            </a:extLst>
          </p:cNvPr>
          <p:cNvPicPr>
            <a:picLocks noChangeAspect="1"/>
          </p:cNvPicPr>
          <p:nvPr/>
        </p:nvPicPr>
        <p:blipFill>
          <a:blip r:embed="rId3" cstate="print"/>
          <a:stretch>
            <a:fillRect/>
          </a:stretch>
        </p:blipFill>
        <p:spPr>
          <a:xfrm>
            <a:off x="1" y="338029"/>
            <a:ext cx="1991543" cy="786715"/>
          </a:xfrm>
          <a:prstGeom prst="rect">
            <a:avLst/>
          </a:prstGeom>
        </p:spPr>
      </p:pic>
    </p:spTree>
    <p:extLst>
      <p:ext uri="{BB962C8B-B14F-4D97-AF65-F5344CB8AC3E}">
        <p14:creationId xmlns:p14="http://schemas.microsoft.com/office/powerpoint/2010/main" val="785957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1464" y="764704"/>
            <a:ext cx="9649072" cy="4278094"/>
          </a:xfrm>
          <a:prstGeom prst="rect">
            <a:avLst/>
          </a:prstGeom>
        </p:spPr>
        <p:txBody>
          <a:bodyPr wrap="square">
            <a:spAutoFit/>
          </a:bodyPr>
          <a:lstStyle/>
          <a:p>
            <a:pPr algn="ctr"/>
            <a:r>
              <a:rPr lang="sr-Latn-ME" sz="1600" dirty="0" smtClean="0"/>
              <a:t>UGOVOR O EVROPSKOJ UNIJI (Lisabon)</a:t>
            </a:r>
          </a:p>
          <a:p>
            <a:endParaRPr lang="sr-Latn-ME" sz="1600" dirty="0" smtClean="0"/>
          </a:p>
          <a:p>
            <a:r>
              <a:rPr lang="sr-Latn-ME" sz="1600" dirty="0" smtClean="0"/>
              <a:t>„... ODLUČNI da podstiču ekonomski i socijalni napredak svojih naroda, uzimajući u obzir načelo održivog razvoja i u okviru ostvarivanja untrašnjeg tržišta, čvršće povezanosti i zaštite okoline, te da sprovode politike koje osiguravaju da pomaci u ekonomskoj integraciji budu popraćeni uporednim napretkom u drugim područjima...</a:t>
            </a:r>
          </a:p>
          <a:p>
            <a:endParaRPr lang="sr-Latn-ME" sz="1600" dirty="0" smtClean="0"/>
          </a:p>
          <a:p>
            <a:pPr algn="ctr"/>
            <a:r>
              <a:rPr lang="sr-Latn-ME" sz="1600" dirty="0" smtClean="0"/>
              <a:t>Član 3 </a:t>
            </a:r>
          </a:p>
          <a:p>
            <a:pPr algn="ctr"/>
            <a:r>
              <a:rPr lang="sr-Latn-ME" sz="1600" dirty="0" smtClean="0"/>
              <a:t>(bivši član 2. UEU-a) </a:t>
            </a:r>
          </a:p>
          <a:p>
            <a:pPr algn="ctr"/>
            <a:endParaRPr lang="sr-Latn-ME" sz="1600" dirty="0" smtClean="0"/>
          </a:p>
          <a:p>
            <a:pPr marL="342900" indent="-342900">
              <a:buAutoNum type="arabicPeriod"/>
            </a:pPr>
            <a:r>
              <a:rPr lang="sr-Latn-ME" sz="1600" dirty="0" smtClean="0"/>
              <a:t>Cilj je Unije promicanje mira, njenih vrijednosti i dobrobiti njenih naroda. </a:t>
            </a:r>
          </a:p>
          <a:p>
            <a:pPr marL="342900" indent="-342900">
              <a:buAutoNum type="arabicPeriod"/>
            </a:pPr>
            <a:r>
              <a:rPr lang="sr-Latn-ME" sz="1600" dirty="0" smtClean="0"/>
              <a:t>Unija svojim građanima nudi </a:t>
            </a:r>
            <a:r>
              <a:rPr lang="sr-Latn-ME" sz="1600" b="1" dirty="0" smtClean="0"/>
              <a:t>područje slobode, sigurnosti i pravde BEZ UNUTRAŠNJIH GRANICA</a:t>
            </a:r>
            <a:r>
              <a:rPr lang="sr-Latn-ME" sz="1600" dirty="0" smtClean="0"/>
              <a:t>, na kojem je osigurano SLOBODNO KRETANJE LICA zajedno s odgovarajućim mjerama u pogledu nadzora vanjskih granica, azila, useljavanja te sprečavanja i suzbijanja kriminala. </a:t>
            </a:r>
          </a:p>
          <a:p>
            <a:pPr marL="342900" indent="-342900">
              <a:buAutoNum type="arabicPeriod"/>
            </a:pPr>
            <a:r>
              <a:rPr lang="sr-Latn-ME" sz="1600" b="1" dirty="0" smtClean="0"/>
              <a:t>Unija uspostavlja unutrašnje tržište</a:t>
            </a:r>
            <a:r>
              <a:rPr lang="sr-Latn-ME" sz="1600" dirty="0" smtClean="0"/>
              <a:t>. Ona radi na održivom razvoju Evrope koji se temelji na uravnoteženom ekonomskom rastu i stabilnosti cijena, visoko konkurentno socijalnoj tržišnoj ekonomiji, s ciljem pune zaposlenosti i društvenog napretka, te visokom nivou razini zaštite i poboljšanja kvaliteta sredine. Ona podstiče naučni i tehnološki napredak.</a:t>
            </a:r>
            <a:endParaRPr lang="sr-Latn-ME" sz="1600" dirty="0"/>
          </a:p>
        </p:txBody>
      </p:sp>
    </p:spTree>
    <p:extLst>
      <p:ext uri="{BB962C8B-B14F-4D97-AF65-F5344CB8AC3E}">
        <p14:creationId xmlns:p14="http://schemas.microsoft.com/office/powerpoint/2010/main" val="2452396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5400" y="1340768"/>
            <a:ext cx="10801200" cy="4185761"/>
          </a:xfrm>
          <a:prstGeom prst="rect">
            <a:avLst/>
          </a:prstGeom>
        </p:spPr>
        <p:txBody>
          <a:bodyPr wrap="square">
            <a:spAutoFit/>
          </a:bodyPr>
          <a:lstStyle/>
          <a:p>
            <a:pPr algn="ctr"/>
            <a:r>
              <a:rPr lang="sr-Latn-ME" dirty="0" smtClean="0"/>
              <a:t>Ugovor o funkcionisanju Evropske unije </a:t>
            </a:r>
          </a:p>
          <a:p>
            <a:pPr algn="ctr"/>
            <a:r>
              <a:rPr lang="sr-Latn-ME" dirty="0" smtClean="0"/>
              <a:t>DIO TREĆI </a:t>
            </a:r>
          </a:p>
          <a:p>
            <a:pPr algn="ctr"/>
            <a:r>
              <a:rPr lang="sr-Latn-ME" dirty="0" smtClean="0"/>
              <a:t>POLITIKE I UNUTRAŠNJE MJERE UNIJE </a:t>
            </a:r>
          </a:p>
          <a:p>
            <a:pPr algn="ctr"/>
            <a:r>
              <a:rPr lang="sr-Latn-ME" dirty="0" smtClean="0"/>
              <a:t>GLAVA I </a:t>
            </a:r>
          </a:p>
          <a:p>
            <a:pPr algn="ctr"/>
            <a:r>
              <a:rPr lang="sr-Latn-ME" dirty="0" smtClean="0"/>
              <a:t>UNUTRAŠNJE TRŽlŠTE </a:t>
            </a:r>
          </a:p>
          <a:p>
            <a:pPr algn="ctr"/>
            <a:r>
              <a:rPr lang="sr-Latn-ME" dirty="0" smtClean="0"/>
              <a:t>Član 26 </a:t>
            </a:r>
          </a:p>
          <a:p>
            <a:pPr algn="ctr"/>
            <a:r>
              <a:rPr lang="sr-Latn-ME" dirty="0" smtClean="0"/>
              <a:t>(raniji član 14 UEZ) </a:t>
            </a:r>
          </a:p>
          <a:p>
            <a:endParaRPr lang="sr-Latn-ME" dirty="0" smtClean="0"/>
          </a:p>
          <a:p>
            <a:r>
              <a:rPr lang="sr-Latn-ME" dirty="0" smtClean="0"/>
              <a:t>1. Unija utvrđuje mjere radi </a:t>
            </a:r>
            <a:r>
              <a:rPr lang="sr-Latn-ME" b="1" dirty="0" smtClean="0"/>
              <a:t>uspostavljanja ili obezbjeđenja funkcionisanja unutrašnjeg tržišta</a:t>
            </a:r>
            <a:r>
              <a:rPr lang="sr-Latn-ME" dirty="0" smtClean="0"/>
              <a:t>, u skladu sa odgovarajućim odredbama ugovora. </a:t>
            </a:r>
          </a:p>
          <a:p>
            <a:endParaRPr lang="sr-Latn-ME" dirty="0" smtClean="0"/>
          </a:p>
          <a:p>
            <a:r>
              <a:rPr lang="sr-Latn-ME" dirty="0" smtClean="0"/>
              <a:t>2. Unutrašnje tržište predstavlja prostor </a:t>
            </a:r>
            <a:r>
              <a:rPr lang="sr-Latn-ME" b="1" dirty="0" smtClean="0"/>
              <a:t>bez unutrašnjih granica </a:t>
            </a:r>
            <a:r>
              <a:rPr lang="sr-Latn-ME" dirty="0" smtClean="0"/>
              <a:t>na kojem je obezbijeđeno slobodno kretanje roba, ljudi, usluga i kapitala u skladu sa odredbama ugovora. </a:t>
            </a:r>
          </a:p>
          <a:p>
            <a:endParaRPr lang="sr-Latn-ME" dirty="0" smtClean="0"/>
          </a:p>
          <a:p>
            <a:r>
              <a:rPr lang="sr-Latn-ME" sz="1400" dirty="0" smtClean="0"/>
              <a:t>3. Savjet, na predlog Komisije, utvrđuje smjernice i uslove potrebne da se obezbijedi uravnotežen napredak u svim odnosnim sektorima.</a:t>
            </a:r>
            <a:endParaRPr lang="sr-Latn-ME" sz="1400" dirty="0"/>
          </a:p>
        </p:txBody>
      </p:sp>
    </p:spTree>
    <p:extLst>
      <p:ext uri="{BB962C8B-B14F-4D97-AF65-F5344CB8AC3E}">
        <p14:creationId xmlns:p14="http://schemas.microsoft.com/office/powerpoint/2010/main" val="3708954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3432" y="836712"/>
            <a:ext cx="10297144" cy="4616648"/>
          </a:xfrm>
          <a:prstGeom prst="rect">
            <a:avLst/>
          </a:prstGeom>
        </p:spPr>
        <p:txBody>
          <a:bodyPr wrap="square">
            <a:spAutoFit/>
          </a:bodyPr>
          <a:lstStyle/>
          <a:p>
            <a:pPr algn="ctr"/>
            <a:r>
              <a:rPr lang="sr-Latn-ME" sz="1600" dirty="0" smtClean="0"/>
              <a:t>GLAVA II </a:t>
            </a:r>
          </a:p>
          <a:p>
            <a:pPr algn="ctr"/>
            <a:r>
              <a:rPr lang="sr-Latn-ME" sz="1600" dirty="0" smtClean="0"/>
              <a:t>SLOBODNO KRETANJE ROBA </a:t>
            </a:r>
          </a:p>
          <a:p>
            <a:pPr algn="ctr"/>
            <a:r>
              <a:rPr lang="sr-Latn-ME" sz="1600" dirty="0" smtClean="0"/>
              <a:t>Član 28 </a:t>
            </a:r>
          </a:p>
          <a:p>
            <a:pPr algn="ctr"/>
            <a:r>
              <a:rPr lang="sr-Latn-ME" sz="1600" dirty="0" smtClean="0"/>
              <a:t>(raniji član 23 UEZ) </a:t>
            </a:r>
          </a:p>
          <a:p>
            <a:pPr algn="ctr"/>
            <a:endParaRPr lang="sr-Latn-ME" sz="1600" dirty="0" smtClean="0"/>
          </a:p>
          <a:p>
            <a:pPr marL="342900" indent="-342900">
              <a:buAutoNum type="arabicPeriod"/>
            </a:pPr>
            <a:r>
              <a:rPr lang="sr-Latn-ME" sz="1600" dirty="0" smtClean="0"/>
              <a:t>Unija uključuje carinsku uniju, koja obuhvata </a:t>
            </a:r>
            <a:r>
              <a:rPr lang="sr-Latn-ME" sz="1600" b="1" dirty="0" smtClean="0"/>
              <a:t>cjelokupnu trgovinu robama </a:t>
            </a:r>
            <a:r>
              <a:rPr lang="sr-Latn-ME" sz="1600" dirty="0" smtClean="0"/>
              <a:t>i podrazumijeva </a:t>
            </a:r>
            <a:r>
              <a:rPr lang="sr-Latn-ME" sz="1600" b="1" dirty="0" smtClean="0"/>
              <a:t>zabranu uvoznih i izvoznih carina i svih dažbina koje imaju jednako dejstvo između država članica</a:t>
            </a:r>
            <a:r>
              <a:rPr lang="sr-Latn-ME" sz="1600" dirty="0" smtClean="0"/>
              <a:t>, kao i donošenje zajedničke carinske tarife u njihovim odnosima sa trećim zemlja.</a:t>
            </a:r>
          </a:p>
          <a:p>
            <a:pPr marL="342900" indent="-342900">
              <a:buAutoNum type="arabicPeriod"/>
            </a:pPr>
            <a:endParaRPr lang="sr-Latn-ME" sz="1600" dirty="0" smtClean="0"/>
          </a:p>
          <a:p>
            <a:pPr marL="342900" indent="-342900">
              <a:buAutoNum type="arabicPeriod"/>
            </a:pPr>
            <a:r>
              <a:rPr lang="sr-Latn-ME" sz="1600" dirty="0" smtClean="0"/>
              <a:t> Odredbe člana 30 i Poglavlja 2 ove glave primjenjuju se na proizvode porijeklom iz država članica, kao i na proizvode koji dolaze iz trećih zemalja koji su u slobodnom prometu u državama članicama. </a:t>
            </a:r>
          </a:p>
          <a:p>
            <a:endParaRPr lang="sr-Latn-ME" sz="1600" dirty="0" smtClean="0"/>
          </a:p>
          <a:p>
            <a:pPr algn="ctr"/>
            <a:r>
              <a:rPr lang="sr-Latn-ME" sz="1600" dirty="0" smtClean="0"/>
              <a:t>Član 29 </a:t>
            </a:r>
          </a:p>
          <a:p>
            <a:pPr algn="ctr"/>
            <a:r>
              <a:rPr lang="sr-Latn-ME" sz="1600" dirty="0" smtClean="0"/>
              <a:t>(raniji član 24 UEZ)</a:t>
            </a:r>
          </a:p>
          <a:p>
            <a:endParaRPr lang="sr-Latn-ME" sz="1600" dirty="0" smtClean="0"/>
          </a:p>
          <a:p>
            <a:r>
              <a:rPr lang="sr-Latn-ME" sz="1600" dirty="0" smtClean="0"/>
              <a:t> Proizvodi koji dolaze iz treće zemlje smatraće se da su u slobodnom prometu u državi članici ako su ispunjene uvozne formalnosti i ako su sve propisane carine ili dažbine koje imaju jednako dejstvo naplaćene u toj državi ĉlanici, i ako carine ili daţbine za te proizvode nijesu u potpunosti ili djelimiĉno povraćene</a:t>
            </a:r>
            <a:endParaRPr lang="sr-Latn-ME" sz="1600" dirty="0"/>
          </a:p>
        </p:txBody>
      </p:sp>
    </p:spTree>
    <p:extLst>
      <p:ext uri="{BB962C8B-B14F-4D97-AF65-F5344CB8AC3E}">
        <p14:creationId xmlns:p14="http://schemas.microsoft.com/office/powerpoint/2010/main" val="1470232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368" y="620688"/>
            <a:ext cx="11305256" cy="5262979"/>
          </a:xfrm>
          <a:prstGeom prst="rect">
            <a:avLst/>
          </a:prstGeom>
        </p:spPr>
        <p:txBody>
          <a:bodyPr wrap="square">
            <a:spAutoFit/>
          </a:bodyPr>
          <a:lstStyle/>
          <a:p>
            <a:pPr algn="ctr"/>
            <a:endParaRPr lang="sr-Latn-ME" sz="1600" dirty="0" smtClean="0"/>
          </a:p>
          <a:p>
            <a:pPr algn="ctr"/>
            <a:r>
              <a:rPr lang="sr-Latn-ME" sz="1600" dirty="0" smtClean="0"/>
              <a:t>POGLAVLJE 3 </a:t>
            </a:r>
          </a:p>
          <a:p>
            <a:pPr algn="ctr"/>
            <a:r>
              <a:rPr lang="sr-Latn-ME" sz="1600" dirty="0" smtClean="0"/>
              <a:t>ZABRANA KVANTITATIVNIH OGRANIČENJA IZMEĐU DRŽAVA ČLANICA</a:t>
            </a:r>
          </a:p>
          <a:p>
            <a:pPr algn="ctr"/>
            <a:endParaRPr lang="sr-Latn-ME" sz="1600" dirty="0" smtClean="0"/>
          </a:p>
          <a:p>
            <a:pPr algn="ctr"/>
            <a:r>
              <a:rPr lang="sr-Latn-ME" sz="1600" dirty="0" smtClean="0"/>
              <a:t>Član 34 </a:t>
            </a:r>
          </a:p>
          <a:p>
            <a:pPr algn="ctr"/>
            <a:r>
              <a:rPr lang="sr-Latn-ME" sz="1600" dirty="0" smtClean="0"/>
              <a:t>(raniji član 28 UEZ)</a:t>
            </a:r>
          </a:p>
          <a:p>
            <a:pPr algn="ctr"/>
            <a:endParaRPr lang="sr-Latn-ME" sz="1600" dirty="0" smtClean="0"/>
          </a:p>
          <a:p>
            <a:pPr algn="ctr"/>
            <a:r>
              <a:rPr lang="sr-Latn-ME" sz="1600" dirty="0" smtClean="0"/>
              <a:t> </a:t>
            </a:r>
            <a:r>
              <a:rPr lang="sr-Latn-ME" sz="1600" b="1" dirty="0" smtClean="0"/>
              <a:t>Zabranjena su kvantitativna ograničenja uvoza između država članica</a:t>
            </a:r>
            <a:r>
              <a:rPr lang="sr-Latn-ME" sz="1600" dirty="0" smtClean="0"/>
              <a:t>, </a:t>
            </a:r>
            <a:r>
              <a:rPr lang="sr-Latn-ME" sz="1600" b="1" dirty="0" smtClean="0"/>
              <a:t>kao i sve mjere koje imaju jednako dejstvo. </a:t>
            </a:r>
          </a:p>
          <a:p>
            <a:pPr algn="ctr"/>
            <a:endParaRPr lang="sr-Latn-ME" sz="1600" dirty="0" smtClean="0"/>
          </a:p>
          <a:p>
            <a:pPr algn="ctr"/>
            <a:r>
              <a:rPr lang="sr-Latn-ME" sz="1600" dirty="0" smtClean="0"/>
              <a:t>Član 35 </a:t>
            </a:r>
          </a:p>
          <a:p>
            <a:pPr algn="ctr"/>
            <a:r>
              <a:rPr lang="sr-Latn-ME" sz="1600" dirty="0" smtClean="0"/>
              <a:t>(raniji član 29 UEZ)</a:t>
            </a:r>
          </a:p>
          <a:p>
            <a:pPr algn="ctr"/>
            <a:endParaRPr lang="sr-Latn-ME" sz="1600" dirty="0" smtClean="0"/>
          </a:p>
          <a:p>
            <a:pPr algn="ctr"/>
            <a:r>
              <a:rPr lang="sr-Latn-ME" sz="1600" b="1" dirty="0" smtClean="0"/>
              <a:t>Zabranjena su kvantitativna ograničenja izvoza između država članica, kao i sve mjere koje imaju jednako dejstvo.</a:t>
            </a:r>
          </a:p>
          <a:p>
            <a:pPr algn="ctr"/>
            <a:endParaRPr lang="sr-Latn-ME" sz="1600" dirty="0" smtClean="0"/>
          </a:p>
          <a:p>
            <a:pPr algn="ctr"/>
            <a:r>
              <a:rPr lang="sr-Latn-ME" sz="1600" dirty="0" smtClean="0"/>
              <a:t>Član 36</a:t>
            </a:r>
          </a:p>
          <a:p>
            <a:pPr algn="ctr"/>
            <a:r>
              <a:rPr lang="sr-Latn-ME" sz="1600" dirty="0" smtClean="0"/>
              <a:t> (raniji član 30 UEZ) </a:t>
            </a:r>
          </a:p>
          <a:p>
            <a:pPr algn="ctr"/>
            <a:endParaRPr lang="sr-Latn-ME" sz="1600" dirty="0" smtClean="0"/>
          </a:p>
          <a:p>
            <a:pPr algn="ctr"/>
            <a:r>
              <a:rPr lang="sr-Latn-ME" sz="1600" dirty="0" smtClean="0"/>
              <a:t>Odredbe čl. 34 i 35 </a:t>
            </a:r>
            <a:r>
              <a:rPr lang="sr-Latn-ME" sz="1600" b="1" dirty="0" smtClean="0"/>
              <a:t>ne isključuju zabrane ili ograničenja </a:t>
            </a:r>
            <a:r>
              <a:rPr lang="sr-Latn-ME" sz="1600" dirty="0" smtClean="0"/>
              <a:t>uvoza, izvoza ili robe u tranzitu </a:t>
            </a:r>
            <a:r>
              <a:rPr lang="sr-Latn-ME" sz="1600" b="1" dirty="0" smtClean="0"/>
              <a:t>opravdana razlozima javnog morala, javne politike ili javne bezbjedosti; zaštite zdravlja i života ljudi, životinja ili biljaka; zaštite nacionalnog blaga umjetničke, istorijske ili arheološke vrijednosti; ili zaštite industrijske i komercijalne svojine</a:t>
            </a:r>
            <a:r>
              <a:rPr lang="sr-Latn-ME" sz="1600" dirty="0" smtClean="0"/>
              <a:t>. </a:t>
            </a:r>
            <a:r>
              <a:rPr lang="sr-Latn-ME" sz="1600" b="1" dirty="0" smtClean="0"/>
              <a:t>Takve zabrane ili ograničenja ne smiju međutim biti sredstvo samovoljne diskriminacije niti prikrivenog ograničenja trgovine između država članica.</a:t>
            </a:r>
            <a:endParaRPr lang="sr-Latn-ME" sz="1600" b="1" dirty="0"/>
          </a:p>
        </p:txBody>
      </p:sp>
    </p:spTree>
    <p:extLst>
      <p:ext uri="{BB962C8B-B14F-4D97-AF65-F5344CB8AC3E}">
        <p14:creationId xmlns:p14="http://schemas.microsoft.com/office/powerpoint/2010/main" val="937974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3392" y="908720"/>
            <a:ext cx="10873208" cy="5016758"/>
          </a:xfrm>
          <a:prstGeom prst="rect">
            <a:avLst/>
          </a:prstGeom>
        </p:spPr>
        <p:txBody>
          <a:bodyPr wrap="square">
            <a:spAutoFit/>
          </a:bodyPr>
          <a:lstStyle/>
          <a:p>
            <a:pPr algn="ctr"/>
            <a:r>
              <a:rPr lang="sr-Latn-ME" sz="1600" dirty="0" smtClean="0"/>
              <a:t>GLAVA IV </a:t>
            </a:r>
          </a:p>
          <a:p>
            <a:pPr algn="ctr"/>
            <a:r>
              <a:rPr lang="sr-Latn-ME" sz="1600" dirty="0" smtClean="0"/>
              <a:t>SLOBODNO KRETANJE LJUDI, USLUGA I KAPITALA</a:t>
            </a:r>
          </a:p>
          <a:p>
            <a:pPr algn="ctr"/>
            <a:endParaRPr lang="sr-Latn-ME" sz="1600" dirty="0" smtClean="0"/>
          </a:p>
          <a:p>
            <a:pPr algn="ctr"/>
            <a:r>
              <a:rPr lang="sr-Latn-ME" sz="1600" dirty="0" smtClean="0"/>
              <a:t>POGLAVLJE 1 </a:t>
            </a:r>
          </a:p>
          <a:p>
            <a:pPr algn="ctr"/>
            <a:r>
              <a:rPr lang="sr-Latn-ME" sz="1600" dirty="0" smtClean="0"/>
              <a:t>RADNICI</a:t>
            </a:r>
          </a:p>
          <a:p>
            <a:pPr algn="ctr"/>
            <a:r>
              <a:rPr lang="sr-Latn-ME" sz="1600" dirty="0" smtClean="0"/>
              <a:t> Član 45 (raniji član 39 UEZ)</a:t>
            </a:r>
          </a:p>
          <a:p>
            <a:pPr algn="ctr"/>
            <a:endParaRPr lang="sr-Latn-ME" sz="1600" dirty="0" smtClean="0"/>
          </a:p>
          <a:p>
            <a:pPr algn="ctr"/>
            <a:r>
              <a:rPr lang="sr-Latn-ME" sz="1600" dirty="0" smtClean="0"/>
              <a:t> 1. U Uniji se obezbjeđuje </a:t>
            </a:r>
            <a:r>
              <a:rPr lang="sr-Latn-ME" sz="1600" b="1" dirty="0" smtClean="0"/>
              <a:t>sloboda kretanja radnika</a:t>
            </a:r>
            <a:r>
              <a:rPr lang="sr-Latn-ME" sz="1600" dirty="0" smtClean="0"/>
              <a:t>. </a:t>
            </a:r>
          </a:p>
          <a:p>
            <a:pPr algn="ctr"/>
            <a:r>
              <a:rPr lang="sr-Latn-ME" sz="1600" dirty="0" smtClean="0"/>
              <a:t>2. Sloboda kretanja radnika obuhvata </a:t>
            </a:r>
            <a:r>
              <a:rPr lang="sr-Latn-ME" sz="1600" b="1" dirty="0" smtClean="0"/>
              <a:t>ukidanje svake diskriminacije </a:t>
            </a:r>
            <a:r>
              <a:rPr lang="sr-Latn-ME" sz="1600" dirty="0" smtClean="0"/>
              <a:t>po osnovu </a:t>
            </a:r>
            <a:r>
              <a:rPr lang="sr-Latn-ME" sz="1600" b="1" dirty="0" smtClean="0"/>
              <a:t>državljanstva </a:t>
            </a:r>
            <a:r>
              <a:rPr lang="sr-Latn-ME" sz="1600" dirty="0" smtClean="0"/>
              <a:t>između radnika država članica </a:t>
            </a:r>
            <a:r>
              <a:rPr lang="sr-Latn-ME" sz="1600" b="1" dirty="0" smtClean="0"/>
              <a:t>u pogledu zapošljavanja, naknade za rad i drugih uslova rada i zapošljavanja</a:t>
            </a:r>
            <a:r>
              <a:rPr lang="sr-Latn-ME" sz="1600" dirty="0" smtClean="0"/>
              <a:t>. </a:t>
            </a:r>
          </a:p>
          <a:p>
            <a:pPr algn="ctr"/>
            <a:r>
              <a:rPr lang="sr-Latn-ME" sz="1600" dirty="0" smtClean="0"/>
              <a:t>3. Ta sloboda podrazumijeva </a:t>
            </a:r>
            <a:r>
              <a:rPr lang="sr-Latn-ME" sz="1600" b="1" dirty="0" smtClean="0"/>
              <a:t>pravo</a:t>
            </a:r>
            <a:r>
              <a:rPr lang="sr-Latn-ME" sz="1600" dirty="0" smtClean="0"/>
              <a:t>, u skladu sa ograničenjima opravdanim razlozima </a:t>
            </a:r>
            <a:r>
              <a:rPr lang="sr-Latn-ME" sz="1600" b="1" dirty="0" smtClean="0"/>
              <a:t>javne politike, javne bezbjednosti ili javnog zdravlja</a:t>
            </a:r>
            <a:r>
              <a:rPr lang="sr-Latn-ME" sz="1600" dirty="0" smtClean="0"/>
              <a:t>:</a:t>
            </a:r>
          </a:p>
          <a:p>
            <a:pPr algn="ctr"/>
            <a:r>
              <a:rPr lang="sr-Latn-ME" sz="1600" dirty="0" smtClean="0"/>
              <a:t> (a) da prihvate ponuđeno zaposlenje; </a:t>
            </a:r>
          </a:p>
          <a:p>
            <a:pPr algn="ctr"/>
            <a:r>
              <a:rPr lang="sr-Latn-ME" sz="1600" dirty="0" smtClean="0"/>
              <a:t>(b) da se u tu svrhu </a:t>
            </a:r>
            <a:r>
              <a:rPr lang="sr-Latn-ME" sz="1600" b="1" dirty="0" smtClean="0"/>
              <a:t>slobodno kreću na teritoriji država ĉlanica</a:t>
            </a:r>
            <a:r>
              <a:rPr lang="sr-Latn-ME" sz="1600" dirty="0" smtClean="0"/>
              <a:t>; </a:t>
            </a:r>
          </a:p>
          <a:p>
            <a:pPr algn="ctr"/>
            <a:r>
              <a:rPr lang="sr-Latn-ME" sz="1600" dirty="0" smtClean="0"/>
              <a:t>(c) da borave u </a:t>
            </a:r>
            <a:r>
              <a:rPr lang="sr-Latn-ME" sz="1600" b="1" dirty="0" smtClean="0"/>
              <a:t>nekoj državi članici radi zaposlenja</a:t>
            </a:r>
            <a:r>
              <a:rPr lang="sr-Latn-ME" sz="1600" dirty="0" smtClean="0"/>
              <a:t>, u skladu sa odredbama </a:t>
            </a:r>
            <a:r>
              <a:rPr lang="sr-Latn-ME" sz="1600" b="1" dirty="0" smtClean="0"/>
              <a:t>zakona i drugih propisa koji uređuju zapošljavanje državljana te države;</a:t>
            </a:r>
          </a:p>
          <a:p>
            <a:pPr algn="ctr"/>
            <a:r>
              <a:rPr lang="sr-Latn-ME" sz="1600" dirty="0" smtClean="0"/>
              <a:t>(d) da nakon prestanka zaposlenja u državi članici ostanu na njenoj teritoriji, u skladu sa uslovima utvrđenim regulativama koje će sastaviti Komisija.</a:t>
            </a:r>
          </a:p>
          <a:p>
            <a:pPr algn="ctr"/>
            <a:r>
              <a:rPr lang="sr-Latn-ME" sz="1600" dirty="0" smtClean="0"/>
              <a:t> 4. Odredbe ovog člana ne primenjuju se na zapošljavanje u javnoj službi.</a:t>
            </a:r>
          </a:p>
          <a:p>
            <a:pPr algn="ctr"/>
            <a:endParaRPr lang="sr-Latn-ME" sz="1600" dirty="0"/>
          </a:p>
        </p:txBody>
      </p:sp>
    </p:spTree>
    <p:extLst>
      <p:ext uri="{BB962C8B-B14F-4D97-AF65-F5344CB8AC3E}">
        <p14:creationId xmlns:p14="http://schemas.microsoft.com/office/powerpoint/2010/main" val="1066587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5480" y="1268760"/>
            <a:ext cx="9649072" cy="3785652"/>
          </a:xfrm>
          <a:prstGeom prst="rect">
            <a:avLst/>
          </a:prstGeom>
        </p:spPr>
        <p:txBody>
          <a:bodyPr wrap="square">
            <a:spAutoFit/>
          </a:bodyPr>
          <a:lstStyle/>
          <a:p>
            <a:pPr algn="ctr"/>
            <a:r>
              <a:rPr lang="sr-Latn-ME" sz="1600" dirty="0" smtClean="0"/>
              <a:t>POGLAVLJE 2 </a:t>
            </a:r>
          </a:p>
          <a:p>
            <a:pPr algn="ctr"/>
            <a:endParaRPr lang="sr-Latn-ME" sz="1600" dirty="0" smtClean="0"/>
          </a:p>
          <a:p>
            <a:pPr algn="ctr"/>
            <a:r>
              <a:rPr lang="sr-Latn-ME" sz="1600" dirty="0" smtClean="0"/>
              <a:t>PRAVO OSNIVANJA </a:t>
            </a:r>
          </a:p>
          <a:p>
            <a:pPr algn="ctr"/>
            <a:endParaRPr lang="sr-Latn-ME" sz="1600" dirty="0" smtClean="0"/>
          </a:p>
          <a:p>
            <a:pPr algn="ctr"/>
            <a:r>
              <a:rPr lang="sr-Latn-ME" sz="1600" dirty="0" smtClean="0"/>
              <a:t>Član 49</a:t>
            </a:r>
          </a:p>
          <a:p>
            <a:pPr algn="ctr"/>
            <a:r>
              <a:rPr lang="sr-Latn-ME" sz="1600" dirty="0" smtClean="0"/>
              <a:t> (raniji ĉlan 43 UEZ) </a:t>
            </a:r>
          </a:p>
          <a:p>
            <a:pPr algn="ctr"/>
            <a:endParaRPr lang="sr-Latn-ME" sz="1600" dirty="0" smtClean="0"/>
          </a:p>
          <a:p>
            <a:pPr algn="ctr"/>
            <a:r>
              <a:rPr lang="sr-Latn-ME" sz="1600" dirty="0" smtClean="0"/>
              <a:t>U okviru odredaba navedenih u daljem tekstu, </a:t>
            </a:r>
            <a:r>
              <a:rPr lang="sr-Latn-ME" sz="1600" b="1" dirty="0" smtClean="0"/>
              <a:t>zabranjena su ograničenja slobode osnivanja državljana jedne države članice na teritoriji druge države članice</a:t>
            </a:r>
            <a:r>
              <a:rPr lang="sr-Latn-ME" sz="1600" dirty="0" smtClean="0"/>
              <a:t>. Ova zabrana odnosi se i na ograničenja osnivanja zastupništava, podružnica ili društava kćerki od strane državljana bilo koje države članice sa sjedištem na teritoriji bilo koje države članice. </a:t>
            </a:r>
          </a:p>
          <a:p>
            <a:pPr algn="ctr"/>
            <a:endParaRPr lang="sr-Latn-ME" sz="1600" dirty="0" smtClean="0"/>
          </a:p>
          <a:p>
            <a:pPr algn="ctr"/>
            <a:r>
              <a:rPr lang="sr-Latn-ME" sz="1600" dirty="0" smtClean="0"/>
              <a:t>Sloboda osnivanja uključuje </a:t>
            </a:r>
            <a:r>
              <a:rPr lang="sr-Latn-ME" sz="1600" b="1" dirty="0" smtClean="0"/>
              <a:t>pravo na započinjanje i obavljanje djelatnosti </a:t>
            </a:r>
            <a:r>
              <a:rPr lang="sr-Latn-ME" sz="1600" dirty="0" smtClean="0"/>
              <a:t>kao samozaposleno lice, kao i na </a:t>
            </a:r>
            <a:r>
              <a:rPr lang="sr-Latn-ME" sz="1600" b="1" dirty="0" smtClean="0"/>
              <a:t>osnivanje i upravljanje preduzećima</a:t>
            </a:r>
            <a:r>
              <a:rPr lang="sr-Latn-ME" sz="1600" dirty="0" smtClean="0"/>
              <a:t>, naročito privrednim društvima ili firmama u smislu člana 54 stav 2, pod uslovima propisanim zakonom za državljane države gdje se osnivanje vrši, u skladu sa odredbama poglavlja o kapitalu.</a:t>
            </a:r>
            <a:endParaRPr lang="sr-Latn-ME" sz="1600" dirty="0"/>
          </a:p>
        </p:txBody>
      </p:sp>
    </p:spTree>
    <p:extLst>
      <p:ext uri="{BB962C8B-B14F-4D97-AF65-F5344CB8AC3E}">
        <p14:creationId xmlns:p14="http://schemas.microsoft.com/office/powerpoint/2010/main" val="3623438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9416" y="1484784"/>
            <a:ext cx="10585176" cy="3416320"/>
          </a:xfrm>
          <a:prstGeom prst="rect">
            <a:avLst/>
          </a:prstGeom>
        </p:spPr>
        <p:txBody>
          <a:bodyPr wrap="square">
            <a:spAutoFit/>
          </a:bodyPr>
          <a:lstStyle/>
          <a:p>
            <a:pPr algn="ctr"/>
            <a:r>
              <a:rPr lang="sr-Latn-ME" dirty="0" smtClean="0"/>
              <a:t>POGLAVLJE 3 </a:t>
            </a:r>
          </a:p>
          <a:p>
            <a:pPr algn="ctr"/>
            <a:endParaRPr lang="sr-Latn-ME" dirty="0" smtClean="0"/>
          </a:p>
          <a:p>
            <a:pPr algn="ctr"/>
            <a:r>
              <a:rPr lang="sr-Latn-ME" dirty="0" smtClean="0"/>
              <a:t>USLUGE </a:t>
            </a:r>
          </a:p>
          <a:p>
            <a:pPr algn="ctr"/>
            <a:endParaRPr lang="sr-Latn-ME" dirty="0" smtClean="0"/>
          </a:p>
          <a:p>
            <a:pPr algn="ctr"/>
            <a:r>
              <a:rPr lang="sr-Latn-ME" dirty="0" smtClean="0"/>
              <a:t>Član 56</a:t>
            </a:r>
          </a:p>
          <a:p>
            <a:pPr algn="ctr"/>
            <a:r>
              <a:rPr lang="sr-Latn-ME" dirty="0" smtClean="0"/>
              <a:t>(raniji član 49 UEZ)</a:t>
            </a:r>
          </a:p>
          <a:p>
            <a:pPr algn="ctr"/>
            <a:endParaRPr lang="sr-Latn-ME" dirty="0" smtClean="0"/>
          </a:p>
          <a:p>
            <a:pPr algn="ctr"/>
            <a:r>
              <a:rPr lang="sr-Latn-ME" dirty="0" smtClean="0"/>
              <a:t> U okviru odredaba navedenih u daljem tekstu, </a:t>
            </a:r>
            <a:r>
              <a:rPr lang="sr-Latn-ME" b="1" dirty="0" smtClean="0"/>
              <a:t>zabranjena su ograničenja slobode pružanja usluga u Uniji </a:t>
            </a:r>
            <a:r>
              <a:rPr lang="sr-Latn-ME" dirty="0" smtClean="0"/>
              <a:t>u </a:t>
            </a:r>
            <a:r>
              <a:rPr lang="sr-Latn-ME" b="1" dirty="0" smtClean="0"/>
              <a:t>odnosu na državljane država članica koji imaju sjedište u jednoj od država članica ali ne u državi članici lica kojem su usluge namijenjene</a:t>
            </a:r>
            <a:r>
              <a:rPr lang="sr-Latn-ME" dirty="0" smtClean="0"/>
              <a:t>. Evropski parlament i Savjet, odlučujući u skladu sa redovnim zakonodavnim postupkom, mogu proširiti primjenu odredaba Poglavlja na pružaoce usluga koji su državljani trećih zemalja i imaju sjedište u Uniji.</a:t>
            </a:r>
            <a:endParaRPr lang="sr-Latn-ME" dirty="0"/>
          </a:p>
        </p:txBody>
      </p:sp>
    </p:spTree>
    <p:extLst>
      <p:ext uri="{BB962C8B-B14F-4D97-AF65-F5344CB8AC3E}">
        <p14:creationId xmlns:p14="http://schemas.microsoft.com/office/powerpoint/2010/main" val="472279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1504" y="1412776"/>
            <a:ext cx="9120696" cy="3693319"/>
          </a:xfrm>
          <a:prstGeom prst="rect">
            <a:avLst/>
          </a:prstGeom>
        </p:spPr>
        <p:txBody>
          <a:bodyPr wrap="square">
            <a:spAutoFit/>
          </a:bodyPr>
          <a:lstStyle/>
          <a:p>
            <a:pPr algn="ctr"/>
            <a:endParaRPr lang="sr-Latn-ME" dirty="0" smtClean="0"/>
          </a:p>
          <a:p>
            <a:pPr algn="ctr"/>
            <a:r>
              <a:rPr lang="sr-Latn-ME" dirty="0" smtClean="0"/>
              <a:t>POGLAVLJE 4 </a:t>
            </a:r>
          </a:p>
          <a:p>
            <a:pPr algn="ctr"/>
            <a:endParaRPr lang="sr-Latn-ME" dirty="0" smtClean="0"/>
          </a:p>
          <a:p>
            <a:pPr algn="ctr"/>
            <a:r>
              <a:rPr lang="sr-Latn-ME" dirty="0" smtClean="0"/>
              <a:t>KAPITAL I PLATNI PROMET </a:t>
            </a:r>
          </a:p>
          <a:p>
            <a:pPr algn="ctr"/>
            <a:endParaRPr lang="sr-Latn-ME" dirty="0" smtClean="0"/>
          </a:p>
          <a:p>
            <a:pPr algn="ctr"/>
            <a:r>
              <a:rPr lang="sr-Latn-ME" dirty="0" smtClean="0"/>
              <a:t>Član 63</a:t>
            </a:r>
          </a:p>
          <a:p>
            <a:pPr algn="ctr"/>
            <a:r>
              <a:rPr lang="sr-Latn-ME" dirty="0" smtClean="0"/>
              <a:t> (raniji član 56 UEZ)</a:t>
            </a:r>
          </a:p>
          <a:p>
            <a:pPr algn="ctr"/>
            <a:endParaRPr lang="sr-Latn-ME" dirty="0" smtClean="0"/>
          </a:p>
          <a:p>
            <a:pPr algn="ctr"/>
            <a:r>
              <a:rPr lang="sr-Latn-ME" dirty="0" smtClean="0"/>
              <a:t> 1. U okviru odredaba iz ovog poglavlja, </a:t>
            </a:r>
            <a:r>
              <a:rPr lang="sr-Latn-ME" b="1" dirty="0" smtClean="0"/>
              <a:t>zabranjena su sva ograničenja kretanja kapitala između država članica i između država članica i trećih zemalja</a:t>
            </a:r>
            <a:r>
              <a:rPr lang="sr-Latn-ME" dirty="0" smtClean="0"/>
              <a:t>. </a:t>
            </a:r>
          </a:p>
          <a:p>
            <a:pPr algn="ctr"/>
            <a:endParaRPr lang="sr-Latn-ME" dirty="0" smtClean="0"/>
          </a:p>
          <a:p>
            <a:pPr algn="ctr"/>
            <a:r>
              <a:rPr lang="sr-Latn-ME" dirty="0" smtClean="0"/>
              <a:t>2. U okviru odredaba iz ovog poglavlja zabranjena su sva ograničenja platnog prometa između država članica i između država članica i trećih zemalja</a:t>
            </a:r>
            <a:endParaRPr lang="sr-Latn-ME" dirty="0"/>
          </a:p>
        </p:txBody>
      </p:sp>
    </p:spTree>
    <p:extLst>
      <p:ext uri="{BB962C8B-B14F-4D97-AF65-F5344CB8AC3E}">
        <p14:creationId xmlns:p14="http://schemas.microsoft.com/office/powerpoint/2010/main" val="4343220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368" y="188640"/>
            <a:ext cx="11305256" cy="5509200"/>
          </a:xfrm>
          <a:prstGeom prst="rect">
            <a:avLst/>
          </a:prstGeom>
        </p:spPr>
        <p:txBody>
          <a:bodyPr wrap="square">
            <a:spAutoFit/>
          </a:bodyPr>
          <a:lstStyle/>
          <a:p>
            <a:endParaRPr lang="sr-Latn-ME" sz="1600" dirty="0" smtClean="0"/>
          </a:p>
          <a:p>
            <a:endParaRPr lang="sr-Latn-ME" sz="1600" dirty="0" smtClean="0"/>
          </a:p>
          <a:p>
            <a:pPr algn="ctr"/>
            <a:r>
              <a:rPr lang="sr-Latn-ME" sz="1600" dirty="0" smtClean="0"/>
              <a:t>Član 263 </a:t>
            </a:r>
          </a:p>
          <a:p>
            <a:pPr algn="ctr"/>
            <a:r>
              <a:rPr lang="sr-Latn-ME" sz="1600" dirty="0" smtClean="0"/>
              <a:t>(raniji član 230 UEZ) </a:t>
            </a:r>
          </a:p>
          <a:p>
            <a:pPr algn="ctr"/>
            <a:endParaRPr lang="sr-Latn-ME" sz="1600" dirty="0" smtClean="0"/>
          </a:p>
          <a:p>
            <a:pPr algn="ctr"/>
            <a:r>
              <a:rPr lang="sr-Latn-ME" sz="1600" dirty="0" smtClean="0"/>
              <a:t>Sud pravde Evropske unije </a:t>
            </a:r>
            <a:r>
              <a:rPr lang="sr-Latn-ME" sz="1600" b="1" dirty="0" smtClean="0"/>
              <a:t>OCJENJUJE ZAKONITOST ZAKONODAVNIH AKATA</a:t>
            </a:r>
            <a:r>
              <a:rPr lang="sr-Latn-ME" sz="1600" dirty="0" smtClean="0"/>
              <a:t>, akata Savjeta, Komisije i Evropske centralne banke, izuzev preporuka i mišljenja, kao i akata Evropskog parlamenta i Evropskog savjeta sa pravnim dejstvom u odnosu na treća lica. Sud pravde Evropske unije </a:t>
            </a:r>
            <a:r>
              <a:rPr lang="sr-Latn-ME" sz="1600" b="1" dirty="0" smtClean="0"/>
              <a:t>OCJENJUJE I ZAKONITOST AKATA ORGANA, SLUŽBI ILI AGENCIJA UNIJE </a:t>
            </a:r>
            <a:r>
              <a:rPr lang="sr-Latn-ME" sz="1600" dirty="0" smtClean="0"/>
              <a:t>koja bi mogla imati pravno dejstvo u odnosu na treća lica. </a:t>
            </a:r>
          </a:p>
          <a:p>
            <a:pPr algn="ctr"/>
            <a:endParaRPr lang="sr-Latn-ME" sz="1600" dirty="0" smtClean="0"/>
          </a:p>
          <a:p>
            <a:pPr algn="ctr"/>
            <a:r>
              <a:rPr lang="sr-Latn-ME" sz="1600" dirty="0" smtClean="0"/>
              <a:t>U tu svrhu, Sud je nadležan za tužbe koje</a:t>
            </a:r>
            <a:r>
              <a:rPr lang="sr-Latn-ME" sz="1600" b="1" dirty="0" smtClean="0"/>
              <a:t> podnese država </a:t>
            </a:r>
            <a:r>
              <a:rPr lang="sr-Latn-ME" sz="1600" b="1" dirty="0"/>
              <a:t>č</a:t>
            </a:r>
            <a:r>
              <a:rPr lang="sr-Latn-ME" sz="1600" b="1" dirty="0" smtClean="0"/>
              <a:t>lanica, </a:t>
            </a:r>
            <a:r>
              <a:rPr lang="sr-Latn-ME" sz="1600" dirty="0" smtClean="0"/>
              <a:t>Evropski </a:t>
            </a:r>
            <a:r>
              <a:rPr lang="sr-Latn-ME" sz="1600" b="1" dirty="0" smtClean="0"/>
              <a:t>parlament</a:t>
            </a:r>
            <a:r>
              <a:rPr lang="sr-Latn-ME" sz="1600" dirty="0" smtClean="0"/>
              <a:t>, </a:t>
            </a:r>
            <a:r>
              <a:rPr lang="sr-Latn-ME" sz="1600" b="1" dirty="0" smtClean="0"/>
              <a:t>Savjet </a:t>
            </a:r>
            <a:r>
              <a:rPr lang="sr-Latn-ME" sz="1600" dirty="0" smtClean="0"/>
              <a:t>ili </a:t>
            </a:r>
            <a:r>
              <a:rPr lang="sr-Latn-ME" sz="1600" b="1" dirty="0" smtClean="0"/>
              <a:t>Komisija </a:t>
            </a:r>
            <a:r>
              <a:rPr lang="sr-Latn-ME" sz="1600" dirty="0" smtClean="0"/>
              <a:t>zbog </a:t>
            </a:r>
            <a:r>
              <a:rPr lang="sr-Latn-ME" sz="1600" i="1" dirty="0" smtClean="0"/>
              <a:t>nenadležnosti</a:t>
            </a:r>
            <a:r>
              <a:rPr lang="sr-Latn-ME" sz="1600" dirty="0" smtClean="0"/>
              <a:t>, </a:t>
            </a:r>
            <a:r>
              <a:rPr lang="sr-Latn-ME" sz="1600" i="1" dirty="0" smtClean="0"/>
              <a:t>bitne povrede postupka</a:t>
            </a:r>
            <a:r>
              <a:rPr lang="sr-Latn-ME" sz="1600" dirty="0" smtClean="0"/>
              <a:t>, </a:t>
            </a:r>
            <a:r>
              <a:rPr lang="sr-Latn-ME" sz="1600" i="1" dirty="0" smtClean="0"/>
              <a:t>povrede ugovora </a:t>
            </a:r>
            <a:r>
              <a:rPr lang="sr-Latn-ME" sz="1600" dirty="0" smtClean="0"/>
              <a:t>ili </a:t>
            </a:r>
            <a:r>
              <a:rPr lang="sr-Latn-ME" sz="1600" i="1" dirty="0" smtClean="0"/>
              <a:t>bilo kojeg pravnog pravila </a:t>
            </a:r>
            <a:r>
              <a:rPr lang="sr-Latn-ME" sz="1600" dirty="0" smtClean="0"/>
              <a:t>koje se odnosi na njihovu primjenu, odnosno zloupotrebe ovlašćenja. </a:t>
            </a:r>
            <a:r>
              <a:rPr lang="sr-Latn-ME" sz="1600" dirty="0"/>
              <a:t> </a:t>
            </a:r>
            <a:r>
              <a:rPr lang="sr-Latn-ME" sz="1600" dirty="0" smtClean="0"/>
              <a:t>Sud je pod istim uslovima nadležan za tužbe koje podnesu Revizorski </a:t>
            </a:r>
            <a:r>
              <a:rPr lang="sr-Latn-ME" sz="1600" b="1" dirty="0" smtClean="0"/>
              <a:t>sud</a:t>
            </a:r>
            <a:r>
              <a:rPr lang="sr-Latn-ME" sz="1600" dirty="0" smtClean="0"/>
              <a:t>, Evropska centralna </a:t>
            </a:r>
            <a:r>
              <a:rPr lang="sr-Latn-ME" sz="1600" b="1" dirty="0" smtClean="0"/>
              <a:t>banka </a:t>
            </a:r>
            <a:r>
              <a:rPr lang="sr-Latn-ME" sz="1600" dirty="0" smtClean="0"/>
              <a:t>i Komitet regiona radi zaštite svojih ovlašćenja. </a:t>
            </a:r>
          </a:p>
          <a:p>
            <a:pPr algn="ctr"/>
            <a:endParaRPr lang="sr-Latn-ME" sz="1600" dirty="0" smtClean="0"/>
          </a:p>
          <a:p>
            <a:pPr algn="ctr"/>
            <a:r>
              <a:rPr lang="sr-Latn-ME" sz="1600" dirty="0" smtClean="0"/>
              <a:t> , pod uslovima iz st. 1 i 2, pokrenuti postupak protiv akta koji je naslovljen na to lice ili koji ga se neposredno i lično tiče, kao i protiv regulatornog akta koji ga se neposredno tiče, a ne sadrži mjere za sprovođenje. </a:t>
            </a:r>
          </a:p>
          <a:p>
            <a:pPr algn="ctr"/>
            <a:endParaRPr lang="sr-Latn-ME" sz="1600" dirty="0" smtClean="0"/>
          </a:p>
          <a:p>
            <a:pPr algn="ctr"/>
            <a:r>
              <a:rPr lang="sr-Latn-ME" sz="1400" dirty="0" smtClean="0"/>
              <a:t>Aktima o osnivanju organa, službi i agencija Unije mogu se utvrditi posebni uslovi i pravila u pogledu tužbi fizičkih ili pravnih lica protiv akata tih organa, službi ili agencija sa pravnim dejstvom u odnosu na njih. </a:t>
            </a:r>
          </a:p>
          <a:p>
            <a:pPr algn="ctr"/>
            <a:endParaRPr lang="sr-Latn-ME" sz="1400" dirty="0" smtClean="0"/>
          </a:p>
          <a:p>
            <a:pPr algn="ctr"/>
            <a:r>
              <a:rPr lang="sr-Latn-ME" sz="1400" dirty="0" smtClean="0"/>
              <a:t>Postupci predviđeni ovim članom pokreću se u roku od dva mjeseca od objavljivanja akta ili obavještavanja tužioca o tom aktu, odnosno, ako to izostane, od dana kada je tužilac za njega saznao.</a:t>
            </a:r>
            <a:endParaRPr lang="sr-Latn-ME" sz="1400" dirty="0"/>
          </a:p>
        </p:txBody>
      </p:sp>
    </p:spTree>
    <p:extLst>
      <p:ext uri="{BB962C8B-B14F-4D97-AF65-F5344CB8AC3E}">
        <p14:creationId xmlns:p14="http://schemas.microsoft.com/office/powerpoint/2010/main" val="1424531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739584"/>
            <a:ext cx="11665296" cy="648072"/>
          </a:xfrm>
        </p:spPr>
        <p:txBody>
          <a:bodyPr>
            <a:noAutofit/>
          </a:bodyPr>
          <a:lstStyle/>
          <a:p>
            <a:r>
              <a:rPr lang="sr-Latn-ME" sz="1800" dirty="0" smtClean="0">
                <a:latin typeface="Lucida Fax" panose="02060602050505020204" pitchFamily="18" charset="0"/>
              </a:rPr>
              <a:t>KAKO BALANSIRATI EKONOMSKE SLOBODE SA FUNDAMENTLNIM PRAVIMA </a:t>
            </a:r>
            <a:endParaRPr lang="en-US" sz="1800" dirty="0">
              <a:latin typeface="Lucida Fax" panose="020606020505050202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3068195"/>
              </p:ext>
            </p:extLst>
          </p:nvPr>
        </p:nvGraphicFramePr>
        <p:xfrm>
          <a:off x="160872" y="1678072"/>
          <a:ext cx="12192000" cy="4941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 xmlns:a16="http://schemas.microsoft.com/office/drawing/2014/main" id="{066CDAC8-D8A7-4E8F-A632-3CB59594BB1E}"/>
              </a:ext>
            </a:extLst>
          </p:cNvPr>
          <p:cNvPicPr>
            <a:picLocks noChangeAspect="1" noChangeArrowheads="1"/>
          </p:cNvPicPr>
          <p:nvPr/>
        </p:nvPicPr>
        <p:blipFill>
          <a:blip r:embed="rId7" cstate="print"/>
          <a:srcRect r="84048" b="29515"/>
          <a:stretch>
            <a:fillRect/>
          </a:stretch>
        </p:blipFill>
        <p:spPr bwMode="auto">
          <a:xfrm>
            <a:off x="10974328" y="0"/>
            <a:ext cx="1216086" cy="980728"/>
          </a:xfrm>
          <a:prstGeom prst="rect">
            <a:avLst/>
          </a:prstGeom>
          <a:noFill/>
          <a:ln w="9525">
            <a:noFill/>
            <a:miter lim="800000"/>
            <a:headEnd/>
            <a:tailEnd/>
          </a:ln>
        </p:spPr>
      </p:pic>
      <p:pic>
        <p:nvPicPr>
          <p:cNvPr id="5" name="Picture 4" descr="mlim bijeli.png">
            <a:extLst>
              <a:ext uri="{FF2B5EF4-FFF2-40B4-BE49-F238E27FC236}">
                <a16:creationId xmlns="" xmlns:a16="http://schemas.microsoft.com/office/drawing/2014/main" id="{F90F1795-7E1E-4C11-99E9-BF65D270FFAE}"/>
              </a:ext>
            </a:extLst>
          </p:cNvPr>
          <p:cNvPicPr>
            <a:picLocks noChangeAspect="1"/>
          </p:cNvPicPr>
          <p:nvPr/>
        </p:nvPicPr>
        <p:blipFill>
          <a:blip r:embed="rId8" cstate="print"/>
          <a:stretch>
            <a:fillRect/>
          </a:stretch>
        </p:blipFill>
        <p:spPr>
          <a:xfrm>
            <a:off x="1" y="116632"/>
            <a:ext cx="1640573" cy="648072"/>
          </a:xfrm>
          <a:prstGeom prst="rect">
            <a:avLst/>
          </a:prstGeom>
        </p:spPr>
      </p:pic>
    </p:spTree>
    <p:extLst>
      <p:ext uri="{BB962C8B-B14F-4D97-AF65-F5344CB8AC3E}">
        <p14:creationId xmlns:p14="http://schemas.microsoft.com/office/powerpoint/2010/main" val="1238733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9456" y="548680"/>
            <a:ext cx="9865096" cy="6740307"/>
          </a:xfrm>
          <a:prstGeom prst="rect">
            <a:avLst/>
          </a:prstGeom>
        </p:spPr>
        <p:txBody>
          <a:bodyPr wrap="square">
            <a:spAutoFit/>
          </a:bodyPr>
          <a:lstStyle/>
          <a:p>
            <a:pPr algn="ctr"/>
            <a:r>
              <a:rPr lang="sr-Latn-ME" b="1" dirty="0" smtClean="0"/>
              <a:t>OSNOVNE SLOBODE  v </a:t>
            </a:r>
            <a:r>
              <a:rPr lang="sr-Latn-ME" b="1" dirty="0"/>
              <a:t>OSNOVNA </a:t>
            </a:r>
            <a:r>
              <a:rPr lang="sr-Latn-ME" b="1" dirty="0" smtClean="0"/>
              <a:t>PRAVA: Pravo EU i pravo Savjeta Evrope</a:t>
            </a:r>
          </a:p>
          <a:p>
            <a:endParaRPr lang="sr-Latn-ME" dirty="0" smtClean="0"/>
          </a:p>
          <a:p>
            <a:pPr algn="ctr"/>
            <a:r>
              <a:rPr lang="sr-Latn-ME" dirty="0" smtClean="0"/>
              <a:t>I </a:t>
            </a:r>
          </a:p>
          <a:p>
            <a:pPr algn="ctr"/>
            <a:r>
              <a:rPr lang="sr-Latn-ME" dirty="0" smtClean="0"/>
              <a:t>Osnovna prava. </a:t>
            </a:r>
          </a:p>
          <a:p>
            <a:pPr algn="ctr"/>
            <a:r>
              <a:rPr lang="sr-Latn-ME" dirty="0" smtClean="0"/>
              <a:t>Balansiranje osnovnih prava i osnovnih sloboda. </a:t>
            </a:r>
          </a:p>
          <a:p>
            <a:pPr algn="ctr"/>
            <a:r>
              <a:rPr lang="sr-Latn-ME" dirty="0" smtClean="0"/>
              <a:t>Princip proporcionalnosti - Test proporcionalnosti: porijeklo, pojam, balansiranje interesa, kriterijumi. Alternative. Temeljne slobode. Ključne odredbe UEU UFEU.</a:t>
            </a:r>
          </a:p>
          <a:p>
            <a:pPr algn="ctr"/>
            <a:endParaRPr lang="sr-Latn-ME" dirty="0" smtClean="0"/>
          </a:p>
          <a:p>
            <a:pPr algn="ctr"/>
            <a:r>
              <a:rPr lang="sr-Latn-ME" dirty="0" smtClean="0"/>
              <a:t>II </a:t>
            </a:r>
          </a:p>
          <a:p>
            <a:pPr algn="ctr"/>
            <a:r>
              <a:rPr lang="sr-Latn-ME" dirty="0" smtClean="0"/>
              <a:t>Balansiranje slobode izražavanja i okupljanja i slobodnog kretanja robe.</a:t>
            </a:r>
          </a:p>
          <a:p>
            <a:pPr algn="ctr"/>
            <a:r>
              <a:rPr lang="sr-Latn-ME" dirty="0" smtClean="0"/>
              <a:t>Sloboda izražavanja i okupljanja, čl. 9 i 10 EKLJP. Član 11 EKLJP. </a:t>
            </a:r>
          </a:p>
          <a:p>
            <a:pPr algn="ctr"/>
            <a:r>
              <a:rPr lang="sr-Latn-ME" dirty="0" smtClean="0"/>
              <a:t>Slučaj Schmidberger. Činjenice, mišljenje AG, presuda slučaja, analiza, opravdanost ograničenja</a:t>
            </a:r>
          </a:p>
          <a:p>
            <a:pPr algn="ctr"/>
            <a:endParaRPr lang="sr-Latn-ME" dirty="0" smtClean="0"/>
          </a:p>
          <a:p>
            <a:pPr algn="ctr"/>
            <a:r>
              <a:rPr lang="sr-Latn-ME" dirty="0" smtClean="0"/>
              <a:t>III </a:t>
            </a:r>
          </a:p>
          <a:p>
            <a:pPr algn="ctr"/>
            <a:r>
              <a:rPr lang="sr-Latn-ME" dirty="0" smtClean="0"/>
              <a:t>Balansiranje ljudskog dostojanstva sa slobodom pružanja usluga. Ljudsko dostojanstvo – čl 1 Povelje. </a:t>
            </a:r>
          </a:p>
          <a:p>
            <a:pPr algn="ctr"/>
            <a:r>
              <a:rPr lang="sr-Latn-ME" dirty="0" smtClean="0"/>
              <a:t>Slučaj Omega - Činjenice, mišljenje AG, Presuda slučaja, Analiza, opravdanost ograničenja.</a:t>
            </a:r>
          </a:p>
          <a:p>
            <a:pPr algn="ctr"/>
            <a:endParaRPr lang="sr-Latn-ME" dirty="0" smtClean="0"/>
          </a:p>
          <a:p>
            <a:pPr algn="ctr"/>
            <a:r>
              <a:rPr lang="sr-Latn-ME" dirty="0" smtClean="0"/>
              <a:t>IV </a:t>
            </a:r>
          </a:p>
          <a:p>
            <a:pPr algn="ctr"/>
            <a:r>
              <a:rPr lang="sr-Latn-ME" dirty="0" smtClean="0"/>
              <a:t>Balansiranje socijalnih prava i slobode pružanja usluga. </a:t>
            </a:r>
          </a:p>
          <a:p>
            <a:pPr algn="ctr"/>
            <a:r>
              <a:rPr lang="sr-Latn-ME" dirty="0" smtClean="0"/>
              <a:t>Socijalna prava: pravna priroda i zaštita - čl. 33 do 35 Povelje.</a:t>
            </a:r>
          </a:p>
          <a:p>
            <a:pPr algn="ctr"/>
            <a:r>
              <a:rPr lang="sr-Latn-ME" dirty="0" smtClean="0"/>
              <a:t>Slučaj Viking Line i Laval - činjenice, mišljenje AG, presuda slučaja, analiza.</a:t>
            </a:r>
          </a:p>
          <a:p>
            <a:endParaRPr lang="sr-Latn-ME" dirty="0" smtClean="0"/>
          </a:p>
          <a:p>
            <a:endParaRPr lang="sr-Latn-ME" dirty="0" smtClean="0"/>
          </a:p>
          <a:p>
            <a:endParaRPr lang="sr-Latn-ME" dirty="0"/>
          </a:p>
        </p:txBody>
      </p:sp>
    </p:spTree>
    <p:extLst>
      <p:ext uri="{BB962C8B-B14F-4D97-AF65-F5344CB8AC3E}">
        <p14:creationId xmlns:p14="http://schemas.microsoft.com/office/powerpoint/2010/main" val="1640271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6" y="761964"/>
            <a:ext cx="11665296" cy="648072"/>
          </a:xfrm>
        </p:spPr>
        <p:txBody>
          <a:bodyPr>
            <a:noAutofit/>
          </a:bodyPr>
          <a:lstStyle/>
          <a:p>
            <a:pPr>
              <a:lnSpc>
                <a:spcPct val="100000"/>
              </a:lnSpc>
            </a:pPr>
            <a:r>
              <a:rPr lang="sr-Latn-ME" sz="2000" dirty="0" smtClean="0">
                <a:effectLst/>
                <a:latin typeface="Lucida Bright" panose="02040602050505020304" pitchFamily="18" charset="0"/>
              </a:rPr>
              <a:t>Modeli sudijskog balansiranja pri utrđivanju konfliktnih interesa</a:t>
            </a:r>
            <a:endParaRPr lang="sr-Latn-ME" sz="2000" dirty="0">
              <a:effectLst/>
              <a:latin typeface="Lucida Bright" panose="02040602050505020304" pitchFamily="18" charset="0"/>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231838131"/>
              </p:ext>
            </p:extLst>
          </p:nvPr>
        </p:nvGraphicFramePr>
        <p:xfrm>
          <a:off x="2" y="1829100"/>
          <a:ext cx="12208738" cy="4850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 xmlns:a16="http://schemas.microsoft.com/office/drawing/2014/main" id="{066CDAC8-D8A7-4E8F-A632-3CB59594BB1E}"/>
              </a:ext>
            </a:extLst>
          </p:cNvPr>
          <p:cNvPicPr>
            <a:picLocks noChangeAspect="1" noChangeArrowheads="1"/>
          </p:cNvPicPr>
          <p:nvPr/>
        </p:nvPicPr>
        <p:blipFill>
          <a:blip r:embed="rId7" cstate="print"/>
          <a:srcRect r="84048" b="29515"/>
          <a:stretch>
            <a:fillRect/>
          </a:stretch>
        </p:blipFill>
        <p:spPr bwMode="auto">
          <a:xfrm>
            <a:off x="10974328" y="0"/>
            <a:ext cx="1216086" cy="980728"/>
          </a:xfrm>
          <a:prstGeom prst="rect">
            <a:avLst/>
          </a:prstGeom>
          <a:noFill/>
          <a:ln w="9525">
            <a:noFill/>
            <a:miter lim="800000"/>
            <a:headEnd/>
            <a:tailEnd/>
          </a:ln>
        </p:spPr>
      </p:pic>
      <p:pic>
        <p:nvPicPr>
          <p:cNvPr id="5" name="Picture 4" descr="mlim bijeli.png">
            <a:extLst>
              <a:ext uri="{FF2B5EF4-FFF2-40B4-BE49-F238E27FC236}">
                <a16:creationId xmlns="" xmlns:a16="http://schemas.microsoft.com/office/drawing/2014/main" id="{F90F1795-7E1E-4C11-99E9-BF65D270FFAE}"/>
              </a:ext>
            </a:extLst>
          </p:cNvPr>
          <p:cNvPicPr>
            <a:picLocks noChangeAspect="1"/>
          </p:cNvPicPr>
          <p:nvPr/>
        </p:nvPicPr>
        <p:blipFill>
          <a:blip r:embed="rId8" cstate="print"/>
          <a:stretch>
            <a:fillRect/>
          </a:stretch>
        </p:blipFill>
        <p:spPr>
          <a:xfrm>
            <a:off x="1" y="52624"/>
            <a:ext cx="1640573" cy="648072"/>
          </a:xfrm>
          <a:prstGeom prst="rect">
            <a:avLst/>
          </a:prstGeom>
        </p:spPr>
      </p:pic>
      <p:sp>
        <p:nvSpPr>
          <p:cNvPr id="7" name="Bevel 6"/>
          <p:cNvSpPr/>
          <p:nvPr/>
        </p:nvSpPr>
        <p:spPr>
          <a:xfrm>
            <a:off x="8607577" y="3441389"/>
            <a:ext cx="3601163" cy="1204754"/>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sr-Latn-ME" sz="1200" dirty="0" smtClean="0"/>
          </a:p>
          <a:p>
            <a:pPr algn="ctr"/>
            <a:r>
              <a:rPr lang="sr-Latn-ME" sz="1200" dirty="0" smtClean="0"/>
              <a:t>Značaj stepena diskrecije u postupku balansiranja koji vodi subjektivizmu i presudi koja se zasniva na vrijednosnom sudu – RENUNCIJACIJI prava –arbitrerna sudska diskrecija</a:t>
            </a:r>
          </a:p>
          <a:p>
            <a:pPr algn="ctr"/>
            <a:endParaRPr lang="en-US" sz="1200" dirty="0"/>
          </a:p>
        </p:txBody>
      </p:sp>
      <p:sp>
        <p:nvSpPr>
          <p:cNvPr id="10" name="Bent Arrow 9"/>
          <p:cNvSpPr/>
          <p:nvPr/>
        </p:nvSpPr>
        <p:spPr>
          <a:xfrm>
            <a:off x="7824192" y="2492896"/>
            <a:ext cx="504056" cy="259228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Bevel 11"/>
          <p:cNvSpPr/>
          <p:nvPr/>
        </p:nvSpPr>
        <p:spPr>
          <a:xfrm>
            <a:off x="8580276" y="4773002"/>
            <a:ext cx="3582837" cy="89999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r-Latn-ME" sz="1200" dirty="0" smtClean="0"/>
              <a:t>Osnov za kreiranje jurisprudencije ustavnog suda i nužnost u rješavanju konflikta između ljudskih pravax</a:t>
            </a:r>
            <a:endParaRPr lang="en-US" sz="1200" dirty="0"/>
          </a:p>
        </p:txBody>
      </p:sp>
      <p:sp>
        <p:nvSpPr>
          <p:cNvPr id="13" name="Bevel 12"/>
          <p:cNvSpPr/>
          <p:nvPr/>
        </p:nvSpPr>
        <p:spPr>
          <a:xfrm>
            <a:off x="8580276" y="2047528"/>
            <a:ext cx="3610138" cy="1237456"/>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r-Latn-ME" sz="1200" dirty="0"/>
              <a:t>1- Intenzitet povrede</a:t>
            </a:r>
          </a:p>
          <a:p>
            <a:pPr algn="ctr"/>
            <a:r>
              <a:rPr lang="sr-Latn-ME" sz="1200" dirty="0"/>
              <a:t>2- Ispunjenost konkurentnog principa</a:t>
            </a:r>
          </a:p>
          <a:p>
            <a:pPr algn="ctr"/>
            <a:r>
              <a:rPr lang="sr-Latn-ME" sz="1200" dirty="0"/>
              <a:t>3-Evaluaciona faza –u kojoj se utvrđuje da li značaj kasnijeg  opravdava kršenja prethodnog principa</a:t>
            </a:r>
          </a:p>
        </p:txBody>
      </p:sp>
      <p:sp>
        <p:nvSpPr>
          <p:cNvPr id="14" name="Bevel 13"/>
          <p:cNvSpPr/>
          <p:nvPr/>
        </p:nvSpPr>
        <p:spPr>
          <a:xfrm>
            <a:off x="8607577" y="5809043"/>
            <a:ext cx="3582837" cy="89999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r-Latn-ME" sz="1200" dirty="0" smtClean="0"/>
              <a:t>Član 52 Povelje – osnovna prava mogu biti ograničena, kada je ograničenje predviđeno </a:t>
            </a:r>
            <a:r>
              <a:rPr lang="sr-Latn-ME" sz="1200" b="1" dirty="0" smtClean="0"/>
              <a:t>zakonom</a:t>
            </a:r>
            <a:r>
              <a:rPr lang="sr-Latn-ME" sz="1200" dirty="0" smtClean="0"/>
              <a:t>, a ograničenja su </a:t>
            </a:r>
            <a:r>
              <a:rPr lang="sr-Latn-ME" sz="1200" b="1" dirty="0" smtClean="0"/>
              <a:t>proporcionalna </a:t>
            </a:r>
            <a:r>
              <a:rPr lang="sr-Latn-ME" sz="1200" dirty="0" smtClean="0"/>
              <a:t>i </a:t>
            </a:r>
            <a:r>
              <a:rPr lang="sr-Latn-ME" sz="1200" b="1" dirty="0" smtClean="0"/>
              <a:t>neophodna</a:t>
            </a:r>
            <a:r>
              <a:rPr lang="sr-Latn-ME" sz="1200" dirty="0" smtClean="0"/>
              <a:t>. </a:t>
            </a:r>
            <a:endParaRPr lang="en-US" sz="1200" dirty="0"/>
          </a:p>
        </p:txBody>
      </p:sp>
    </p:spTree>
    <p:extLst>
      <p:ext uri="{BB962C8B-B14F-4D97-AF65-F5344CB8AC3E}">
        <p14:creationId xmlns:p14="http://schemas.microsoft.com/office/powerpoint/2010/main" val="41698801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311" y="1052736"/>
            <a:ext cx="10615281" cy="648072"/>
          </a:xfrm>
        </p:spPr>
        <p:txBody>
          <a:bodyPr>
            <a:noAutofit/>
          </a:bodyPr>
          <a:lstStyle/>
          <a:p>
            <a:pPr algn="just">
              <a:lnSpc>
                <a:spcPct val="100000"/>
              </a:lnSpc>
            </a:pPr>
            <a:r>
              <a:rPr lang="sr-Latn-ME" sz="2400" dirty="0">
                <a:effectLst/>
                <a:latin typeface="Lucida Bright" panose="02040602050505020304" pitchFamily="18" charset="0"/>
              </a:rPr>
              <a:t>TEST PROPORCIONALNOSTI EVROPSKOG SUDA ZA </a:t>
            </a:r>
            <a:r>
              <a:rPr lang="sr-Latn-ME" sz="2400" dirty="0" smtClean="0">
                <a:effectLst/>
                <a:latin typeface="Lucida Bright" panose="02040602050505020304" pitchFamily="18" charset="0"/>
              </a:rPr>
              <a:t>LJUDSKA </a:t>
            </a:r>
            <a:r>
              <a:rPr lang="sr-Latn-ME" sz="2400" dirty="0">
                <a:effectLst/>
                <a:latin typeface="Lucida Bright" panose="02040602050505020304" pitchFamily="18" charset="0"/>
              </a:rPr>
              <a:t>PRAVA</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98053481"/>
              </p:ext>
            </p:extLst>
          </p:nvPr>
        </p:nvGraphicFramePr>
        <p:xfrm>
          <a:off x="2" y="2204864"/>
          <a:ext cx="1185663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 xmlns:a16="http://schemas.microsoft.com/office/drawing/2014/main" id="{066CDAC8-D8A7-4E8F-A632-3CB59594BB1E}"/>
              </a:ext>
            </a:extLst>
          </p:cNvPr>
          <p:cNvPicPr>
            <a:picLocks noChangeAspect="1" noChangeArrowheads="1"/>
          </p:cNvPicPr>
          <p:nvPr/>
        </p:nvPicPr>
        <p:blipFill>
          <a:blip r:embed="rId7" cstate="print"/>
          <a:srcRect r="84048" b="29515"/>
          <a:stretch>
            <a:fillRect/>
          </a:stretch>
        </p:blipFill>
        <p:spPr bwMode="auto">
          <a:xfrm>
            <a:off x="10974328" y="0"/>
            <a:ext cx="1216086" cy="980728"/>
          </a:xfrm>
          <a:prstGeom prst="rect">
            <a:avLst/>
          </a:prstGeom>
          <a:noFill/>
          <a:ln w="9525">
            <a:noFill/>
            <a:miter lim="800000"/>
            <a:headEnd/>
            <a:tailEnd/>
          </a:ln>
        </p:spPr>
      </p:pic>
      <p:pic>
        <p:nvPicPr>
          <p:cNvPr id="5" name="Picture 4" descr="mlim bijeli.png">
            <a:extLst>
              <a:ext uri="{FF2B5EF4-FFF2-40B4-BE49-F238E27FC236}">
                <a16:creationId xmlns="" xmlns:a16="http://schemas.microsoft.com/office/drawing/2014/main" id="{F90F1795-7E1E-4C11-99E9-BF65D270FFAE}"/>
              </a:ext>
            </a:extLst>
          </p:cNvPr>
          <p:cNvPicPr>
            <a:picLocks noChangeAspect="1"/>
          </p:cNvPicPr>
          <p:nvPr/>
        </p:nvPicPr>
        <p:blipFill>
          <a:blip r:embed="rId8" cstate="print"/>
          <a:stretch>
            <a:fillRect/>
          </a:stretch>
        </p:blipFill>
        <p:spPr>
          <a:xfrm>
            <a:off x="1" y="116632"/>
            <a:ext cx="1640573" cy="648072"/>
          </a:xfrm>
          <a:prstGeom prst="rect">
            <a:avLst/>
          </a:prstGeom>
        </p:spPr>
      </p:pic>
    </p:spTree>
    <p:extLst>
      <p:ext uri="{BB962C8B-B14F-4D97-AF65-F5344CB8AC3E}">
        <p14:creationId xmlns:p14="http://schemas.microsoft.com/office/powerpoint/2010/main" val="11546833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6" y="802351"/>
            <a:ext cx="11665296" cy="648072"/>
          </a:xfrm>
        </p:spPr>
        <p:txBody>
          <a:bodyPr>
            <a:noAutofit/>
          </a:bodyPr>
          <a:lstStyle/>
          <a:p>
            <a:pPr>
              <a:lnSpc>
                <a:spcPct val="100000"/>
              </a:lnSpc>
            </a:pPr>
            <a:r>
              <a:rPr lang="sr-Latn-ME" sz="2000" dirty="0" smtClean="0">
                <a:effectLst/>
                <a:latin typeface="Lucida Bright" panose="02040602050505020304" pitchFamily="18" charset="0"/>
              </a:rPr>
              <a:t>ALTERNATIVE BALANSIRANJU </a:t>
            </a:r>
            <a:endParaRPr lang="sr-Latn-ME" sz="2000" dirty="0">
              <a:effectLst/>
              <a:latin typeface="Lucida Bright" panose="02040602050505020304" pitchFamily="18" charset="0"/>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911264105"/>
              </p:ext>
            </p:extLst>
          </p:nvPr>
        </p:nvGraphicFramePr>
        <p:xfrm>
          <a:off x="2" y="2204864"/>
          <a:ext cx="1185663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 xmlns:a16="http://schemas.microsoft.com/office/drawing/2014/main" id="{066CDAC8-D8A7-4E8F-A632-3CB59594BB1E}"/>
              </a:ext>
            </a:extLst>
          </p:cNvPr>
          <p:cNvPicPr>
            <a:picLocks noChangeAspect="1" noChangeArrowheads="1"/>
          </p:cNvPicPr>
          <p:nvPr/>
        </p:nvPicPr>
        <p:blipFill>
          <a:blip r:embed="rId7" cstate="print"/>
          <a:srcRect r="84048" b="29515"/>
          <a:stretch>
            <a:fillRect/>
          </a:stretch>
        </p:blipFill>
        <p:spPr bwMode="auto">
          <a:xfrm>
            <a:off x="10974328" y="0"/>
            <a:ext cx="1216086" cy="980728"/>
          </a:xfrm>
          <a:prstGeom prst="rect">
            <a:avLst/>
          </a:prstGeom>
          <a:noFill/>
          <a:ln w="9525">
            <a:noFill/>
            <a:miter lim="800000"/>
            <a:headEnd/>
            <a:tailEnd/>
          </a:ln>
        </p:spPr>
      </p:pic>
      <p:pic>
        <p:nvPicPr>
          <p:cNvPr id="5" name="Picture 4" descr="mlim bijeli.png">
            <a:extLst>
              <a:ext uri="{FF2B5EF4-FFF2-40B4-BE49-F238E27FC236}">
                <a16:creationId xmlns="" xmlns:a16="http://schemas.microsoft.com/office/drawing/2014/main" id="{F90F1795-7E1E-4C11-99E9-BF65D270FFAE}"/>
              </a:ext>
            </a:extLst>
          </p:cNvPr>
          <p:cNvPicPr>
            <a:picLocks noChangeAspect="1"/>
          </p:cNvPicPr>
          <p:nvPr/>
        </p:nvPicPr>
        <p:blipFill>
          <a:blip r:embed="rId8" cstate="print"/>
          <a:stretch>
            <a:fillRect/>
          </a:stretch>
        </p:blipFill>
        <p:spPr>
          <a:xfrm>
            <a:off x="1" y="52624"/>
            <a:ext cx="1640573" cy="648072"/>
          </a:xfrm>
          <a:prstGeom prst="rect">
            <a:avLst/>
          </a:prstGeom>
        </p:spPr>
      </p:pic>
      <p:sp>
        <p:nvSpPr>
          <p:cNvPr id="7" name="Bevel 6"/>
          <p:cNvSpPr/>
          <p:nvPr/>
        </p:nvSpPr>
        <p:spPr>
          <a:xfrm>
            <a:off x="8607577" y="3441389"/>
            <a:ext cx="3601163" cy="1204754"/>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sr-Latn-ME" sz="1200" dirty="0" smtClean="0"/>
          </a:p>
          <a:p>
            <a:pPr algn="ctr"/>
            <a:r>
              <a:rPr lang="sr-Latn-ME" sz="1200" dirty="0" smtClean="0"/>
              <a:t>Značaj stepena diskrecije u postupku balansiranja koji vodi subjektivizmu i presudi koja se zasniva na vrijednosnom sudu – RENUNCIJACIJI prava –arbitrerna sudska diskrecija</a:t>
            </a:r>
          </a:p>
          <a:p>
            <a:pPr algn="ctr"/>
            <a:endParaRPr lang="en-US" sz="1200" dirty="0"/>
          </a:p>
        </p:txBody>
      </p:sp>
      <p:sp>
        <p:nvSpPr>
          <p:cNvPr id="10" name="Bent Arrow 9"/>
          <p:cNvSpPr/>
          <p:nvPr/>
        </p:nvSpPr>
        <p:spPr>
          <a:xfrm>
            <a:off x="7896200" y="2287800"/>
            <a:ext cx="504056" cy="259228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Bevel 11"/>
          <p:cNvSpPr/>
          <p:nvPr/>
        </p:nvSpPr>
        <p:spPr>
          <a:xfrm>
            <a:off x="8593926" y="4784439"/>
            <a:ext cx="3582837" cy="89999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r-Latn-ME" sz="1200" dirty="0" smtClean="0"/>
              <a:t>Osnov za kreiranje jurispridencije ustavnog suda i nužnost u rješavanju konflikta između ljudskih prava</a:t>
            </a:r>
            <a:endParaRPr lang="en-US" sz="1200" dirty="0"/>
          </a:p>
        </p:txBody>
      </p:sp>
      <p:sp>
        <p:nvSpPr>
          <p:cNvPr id="13" name="Bevel 12"/>
          <p:cNvSpPr/>
          <p:nvPr/>
        </p:nvSpPr>
        <p:spPr>
          <a:xfrm>
            <a:off x="8580276" y="2047528"/>
            <a:ext cx="3610138" cy="1237456"/>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r-Latn-ME" sz="1200" dirty="0"/>
              <a:t>1- Intenzitet povrede</a:t>
            </a:r>
          </a:p>
          <a:p>
            <a:pPr algn="ctr"/>
            <a:r>
              <a:rPr lang="sr-Latn-ME" sz="1200" dirty="0"/>
              <a:t>2- Ispunjenost konkurentnog principa</a:t>
            </a:r>
          </a:p>
          <a:p>
            <a:pPr algn="ctr"/>
            <a:r>
              <a:rPr lang="sr-Latn-ME" sz="1200" dirty="0"/>
              <a:t>3-Evaluaciona faza –u kojoj se utvrđuje da li značaj </a:t>
            </a:r>
            <a:r>
              <a:rPr lang="sr-Latn-ME" sz="1200" dirty="0" smtClean="0"/>
              <a:t>jednog opravdava </a:t>
            </a:r>
            <a:r>
              <a:rPr lang="sr-Latn-ME" sz="1200" dirty="0"/>
              <a:t>kršenja </a:t>
            </a:r>
            <a:r>
              <a:rPr lang="sr-Latn-ME" sz="1200" dirty="0" smtClean="0"/>
              <a:t>drugog principa</a:t>
            </a:r>
            <a:endParaRPr lang="sr-Latn-ME" sz="1200" dirty="0"/>
          </a:p>
        </p:txBody>
      </p:sp>
      <p:sp>
        <p:nvSpPr>
          <p:cNvPr id="14" name="Bevel 13"/>
          <p:cNvSpPr/>
          <p:nvPr/>
        </p:nvSpPr>
        <p:spPr>
          <a:xfrm>
            <a:off x="8607577" y="5809043"/>
            <a:ext cx="3582837" cy="89999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r-Latn-ME" sz="1200" dirty="0" smtClean="0"/>
              <a:t>Član 52 Povelje – osnovna prava mogu biti ograničena, kada je ograničenje predviđeno zakonom, a ogrničenja su proporcionalna i neophodna. </a:t>
            </a:r>
            <a:endParaRPr lang="en-US" sz="1200" dirty="0"/>
          </a:p>
        </p:txBody>
      </p:sp>
    </p:spTree>
    <p:extLst>
      <p:ext uri="{BB962C8B-B14F-4D97-AF65-F5344CB8AC3E}">
        <p14:creationId xmlns:p14="http://schemas.microsoft.com/office/powerpoint/2010/main" val="24085831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ME" dirty="0" smtClean="0"/>
              <a:t>Literatura: </a:t>
            </a:r>
            <a:br>
              <a:rPr lang="sr-Latn-ME" dirty="0" smtClean="0"/>
            </a:br>
            <a:endParaRPr lang="en-US" dirty="0"/>
          </a:p>
        </p:txBody>
      </p:sp>
      <p:sp>
        <p:nvSpPr>
          <p:cNvPr id="3" name="Rectangle 2"/>
          <p:cNvSpPr/>
          <p:nvPr/>
        </p:nvSpPr>
        <p:spPr>
          <a:xfrm rot="10800000" flipH="1" flipV="1">
            <a:off x="623392" y="1628800"/>
            <a:ext cx="10945216" cy="3986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sr-Latn-ME" sz="1400" dirty="0" smtClean="0">
                <a:solidFill>
                  <a:schemeClr val="tx1"/>
                </a:solidFill>
              </a:rPr>
              <a:t>Sybe A.de Vries, Balancing Fundamental Rights witht Economic Freedoms According to the European Court of Justice, dostupno na:</a:t>
            </a:r>
          </a:p>
          <a:p>
            <a:pPr algn="ctr"/>
            <a:r>
              <a:rPr lang="en-GB" sz="1400" dirty="0">
                <a:solidFill>
                  <a:schemeClr val="tx1"/>
                </a:solidFill>
                <a:hlinkClick r:id="rId2"/>
              </a:rPr>
              <a:t>https://www.utrechtlawreview.org/articles/abstract/10.18352/ulr.220</a:t>
            </a:r>
            <a:r>
              <a:rPr lang="en-GB" sz="1400" dirty="0" smtClean="0">
                <a:solidFill>
                  <a:schemeClr val="tx1"/>
                </a:solidFill>
                <a:hlinkClick r:id="rId2"/>
              </a:rPr>
              <a:t>/</a:t>
            </a:r>
            <a:endParaRPr lang="sr-Latn-ME" sz="1400" dirty="0" smtClean="0">
              <a:solidFill>
                <a:schemeClr val="tx1"/>
              </a:solidFill>
            </a:endParaRPr>
          </a:p>
          <a:p>
            <a:pPr algn="ctr"/>
            <a:endParaRPr lang="sr-Latn-ME" sz="1400" dirty="0" smtClean="0">
              <a:solidFill>
                <a:schemeClr val="tx1"/>
              </a:solidFill>
            </a:endParaRPr>
          </a:p>
          <a:p>
            <a:pPr algn="ctr"/>
            <a:r>
              <a:rPr lang="sr-Latn-ME" sz="1400" dirty="0" smtClean="0">
                <a:solidFill>
                  <a:schemeClr val="tx1"/>
                </a:solidFill>
              </a:rPr>
              <a:t>2. </a:t>
            </a:r>
            <a:r>
              <a:rPr lang="en-GB" sz="1400" dirty="0" smtClean="0">
                <a:solidFill>
                  <a:schemeClr val="tx1"/>
                </a:solidFill>
              </a:rPr>
              <a:t>Anna- Sara Lind and Magnus Strand, A new Proportionality test for Fundamental Rights, The Joint Cases C-92/09 and C-93/09 Volker und Markus </a:t>
            </a:r>
            <a:r>
              <a:rPr lang="en-GB" sz="1400" dirty="0" err="1" smtClean="0">
                <a:solidFill>
                  <a:schemeClr val="tx1"/>
                </a:solidFill>
              </a:rPr>
              <a:t>Schecke</a:t>
            </a:r>
            <a:r>
              <a:rPr lang="en-GB" sz="1400" dirty="0" smtClean="0">
                <a:solidFill>
                  <a:schemeClr val="tx1"/>
                </a:solidFill>
              </a:rPr>
              <a:t> </a:t>
            </a:r>
            <a:r>
              <a:rPr lang="en-GB" sz="1400" dirty="0" err="1" smtClean="0">
                <a:solidFill>
                  <a:schemeClr val="tx1"/>
                </a:solidFill>
              </a:rPr>
              <a:t>GbR</a:t>
            </a:r>
            <a:r>
              <a:rPr lang="en-GB" sz="1400" dirty="0" smtClean="0">
                <a:solidFill>
                  <a:schemeClr val="tx1"/>
                </a:solidFill>
              </a:rPr>
              <a:t> (C-92/09) and </a:t>
            </a:r>
            <a:r>
              <a:rPr lang="en-GB" sz="1400" dirty="0" err="1" smtClean="0">
                <a:solidFill>
                  <a:schemeClr val="tx1"/>
                </a:solidFill>
              </a:rPr>
              <a:t>Hartmut</a:t>
            </a:r>
            <a:r>
              <a:rPr lang="en-GB" sz="1400" dirty="0" smtClean="0">
                <a:solidFill>
                  <a:schemeClr val="tx1"/>
                </a:solidFill>
              </a:rPr>
              <a:t> </a:t>
            </a:r>
            <a:r>
              <a:rPr lang="en-GB" sz="1400" dirty="0" err="1" smtClean="0">
                <a:solidFill>
                  <a:schemeClr val="tx1"/>
                </a:solidFill>
              </a:rPr>
              <a:t>Eifert</a:t>
            </a:r>
            <a:r>
              <a:rPr lang="en-GB" sz="1400" dirty="0" smtClean="0">
                <a:solidFill>
                  <a:schemeClr val="tx1"/>
                </a:solidFill>
              </a:rPr>
              <a:t> (C-93/09) v. Land Hessen</a:t>
            </a:r>
            <a:r>
              <a:rPr lang="sr-Latn-ME" sz="1400" dirty="0">
                <a:solidFill>
                  <a:schemeClr val="tx1"/>
                </a:solidFill>
              </a:rPr>
              <a:t>, dostupno </a:t>
            </a:r>
            <a:r>
              <a:rPr lang="sr-Latn-ME" sz="1400" dirty="0" smtClean="0">
                <a:solidFill>
                  <a:schemeClr val="tx1"/>
                </a:solidFill>
              </a:rPr>
              <a:t>na: </a:t>
            </a:r>
            <a:r>
              <a:rPr lang="sr-Latn-ME" sz="1400" dirty="0">
                <a:solidFill>
                  <a:schemeClr val="tx1"/>
                </a:solidFill>
                <a:hlinkClick r:id="rId3"/>
              </a:rPr>
              <a:t>https://</a:t>
            </a:r>
            <a:r>
              <a:rPr lang="sr-Latn-ME" sz="1400" dirty="0" smtClean="0">
                <a:solidFill>
                  <a:schemeClr val="tx1"/>
                </a:solidFill>
                <a:hlinkClick r:id="rId3"/>
              </a:rPr>
              <a:t>uu.diva-portal.org/smash/get/diva2:441211/FULLTEXT01.pdf</a:t>
            </a:r>
            <a:r>
              <a:rPr lang="sr-Latn-ME" sz="1400" dirty="0" smtClean="0">
                <a:solidFill>
                  <a:schemeClr val="tx1"/>
                </a:solidFill>
              </a:rPr>
              <a:t>.</a:t>
            </a:r>
          </a:p>
          <a:p>
            <a:pPr algn="ctr"/>
            <a:endParaRPr lang="sr-Latn-ME" sz="1400" dirty="0" smtClean="0">
              <a:solidFill>
                <a:schemeClr val="tx1"/>
              </a:solidFill>
            </a:endParaRPr>
          </a:p>
          <a:p>
            <a:pPr algn="ctr"/>
            <a:r>
              <a:rPr lang="sr-Latn-ME" sz="1400" dirty="0" smtClean="0">
                <a:solidFill>
                  <a:schemeClr val="tx1"/>
                </a:solidFill>
              </a:rPr>
              <a:t>3. Ivana </a:t>
            </a:r>
            <a:r>
              <a:rPr lang="sr-Latn-ME" sz="1400" dirty="0">
                <a:solidFill>
                  <a:schemeClr val="tx1"/>
                </a:solidFill>
              </a:rPr>
              <a:t>Krstić i Bojana Čučković, Pristupanje Evrope unije Evropske konvencije o ljudskim pravima kao vid unapređivanja ljudskih prava u Evropi, dostupno na: </a:t>
            </a:r>
            <a:r>
              <a:rPr lang="sr-Latn-ME" sz="1400" dirty="0">
                <a:solidFill>
                  <a:schemeClr val="tx1"/>
                </a:solidFill>
                <a:hlinkClick r:id="rId4"/>
              </a:rPr>
              <a:t>https://anali.rs/xml/201-/</a:t>
            </a:r>
            <a:r>
              <a:rPr lang="sr-Latn-ME" sz="1400" dirty="0" smtClean="0">
                <a:solidFill>
                  <a:schemeClr val="tx1"/>
                </a:solidFill>
                <a:hlinkClick r:id="rId4"/>
              </a:rPr>
              <a:t>2016c/2016-2c/Anali_2016-2c-204-842-1-pb.pdf</a:t>
            </a:r>
            <a:endParaRPr lang="sr-Latn-ME" sz="1400" dirty="0" smtClean="0">
              <a:solidFill>
                <a:schemeClr val="tx1"/>
              </a:solidFill>
            </a:endParaRPr>
          </a:p>
          <a:p>
            <a:pPr algn="ctr"/>
            <a:endParaRPr lang="sr-Latn-ME" sz="1400" dirty="0" smtClean="0">
              <a:solidFill>
                <a:schemeClr val="tx1"/>
              </a:solidFill>
            </a:endParaRPr>
          </a:p>
          <a:p>
            <a:pPr algn="ctr"/>
            <a:r>
              <a:rPr lang="sr-Latn-ME" sz="1400" dirty="0" smtClean="0">
                <a:solidFill>
                  <a:schemeClr val="tx1"/>
                </a:solidFill>
              </a:rPr>
              <a:t>4. Dušan Ignjatović, Zaštita ljudskih prava u EU posle Lisabona  - Zaokruživanje evropskog sistema zaštitet ljudksih prava</a:t>
            </a:r>
            <a:r>
              <a:rPr lang="en-GB" sz="1400" dirty="0" smtClean="0">
                <a:solidFill>
                  <a:schemeClr val="tx1"/>
                </a:solidFill>
              </a:rPr>
              <a:t>?</a:t>
            </a:r>
            <a:r>
              <a:rPr lang="sr-Latn-ME" sz="1400" dirty="0" smtClean="0">
                <a:solidFill>
                  <a:schemeClr val="tx1"/>
                </a:solidFill>
              </a:rPr>
              <a:t>, Ugovor iz Lisabona – sigurna luka ili početak novog putovanja. </a:t>
            </a:r>
          </a:p>
          <a:p>
            <a:pPr algn="ctr"/>
            <a:endParaRPr lang="sr-Latn-ME" sz="1400" dirty="0" smtClean="0">
              <a:solidFill>
                <a:schemeClr val="tx1"/>
              </a:solidFill>
            </a:endParaRPr>
          </a:p>
          <a:p>
            <a:pPr algn="ctr"/>
            <a:r>
              <a:rPr lang="sr-Latn-ME" sz="1400" dirty="0">
                <a:solidFill>
                  <a:schemeClr val="tx1"/>
                </a:solidFill>
              </a:rPr>
              <a:t>5</a:t>
            </a:r>
            <a:r>
              <a:rPr lang="sr-Latn-ME" sz="1400" dirty="0" smtClean="0">
                <a:solidFill>
                  <a:schemeClr val="tx1"/>
                </a:solidFill>
              </a:rPr>
              <a:t>. Zlatan Meškić, Pravo Evropske unije I, GIZ BMZ, Federal Ministry for Economic Cooperation and Development, Sarajevo, 2012.</a:t>
            </a:r>
          </a:p>
          <a:p>
            <a:pPr algn="ctr"/>
            <a:r>
              <a:rPr lang="sr-Latn-ME" sz="1400" dirty="0" smtClean="0">
                <a:solidFill>
                  <a:schemeClr val="tx1"/>
                </a:solidFill>
              </a:rPr>
              <a:t>6. The Kadi Case – Constitutional  Core Values and International Law- Finding the Balance, dostupno </a:t>
            </a:r>
            <a:r>
              <a:rPr lang="sr-Latn-ME" sz="1400" dirty="0">
                <a:solidFill>
                  <a:schemeClr val="tx1"/>
                </a:solidFill>
              </a:rPr>
              <a:t>na https://</a:t>
            </a:r>
            <a:r>
              <a:rPr lang="sr-Latn-ME" sz="1400" dirty="0" smtClean="0">
                <a:solidFill>
                  <a:schemeClr val="tx1"/>
                </a:solidFill>
              </a:rPr>
              <a:t>academic.oup.com/ejil/article/23/4/1015/546143</a:t>
            </a:r>
          </a:p>
          <a:p>
            <a:pPr algn="ctr"/>
            <a:endParaRPr lang="sr-Latn-ME" sz="1400" dirty="0" smtClean="0">
              <a:solidFill>
                <a:schemeClr val="tx1"/>
              </a:solidFill>
            </a:endParaRPr>
          </a:p>
          <a:p>
            <a:pPr algn="ctr"/>
            <a:endParaRPr lang="en-US" sz="1400" dirty="0">
              <a:solidFill>
                <a:schemeClr val="tx1"/>
              </a:solidFill>
            </a:endParaRPr>
          </a:p>
        </p:txBody>
      </p:sp>
    </p:spTree>
    <p:extLst>
      <p:ext uri="{BB962C8B-B14F-4D97-AF65-F5344CB8AC3E}">
        <p14:creationId xmlns:p14="http://schemas.microsoft.com/office/powerpoint/2010/main" val="847861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362416"/>
            <a:ext cx="11665296" cy="648072"/>
          </a:xfrm>
        </p:spPr>
        <p:txBody>
          <a:bodyPr>
            <a:noAutofit/>
          </a:bodyPr>
          <a:lstStyle/>
          <a:p>
            <a:pPr>
              <a:lnSpc>
                <a:spcPct val="100000"/>
              </a:lnSpc>
            </a:pPr>
            <a:r>
              <a:rPr lang="sr-Latn-ME" sz="1600" dirty="0" smtClean="0">
                <a:effectLst/>
                <a:latin typeface="Lucida Bright" panose="02040602050505020304" pitchFamily="18" charset="0"/>
              </a:rPr>
              <a:t>ČINJENICE, GLAVNI POSTUPAK I ZAHTJEV ZA PRETHODNO ODLUČIVANJE </a:t>
            </a:r>
            <a:endParaRPr lang="sr-Latn-ME" sz="1600" dirty="0">
              <a:effectLst/>
              <a:latin typeface="Lucida Bright" panose="02040602050505020304" pitchFamily="18" charset="0"/>
            </a:endParaRPr>
          </a:p>
        </p:txBody>
      </p:sp>
      <p:graphicFrame>
        <p:nvGraphicFramePr>
          <p:cNvPr id="11" name="Content Placeholder 10"/>
          <p:cNvGraphicFramePr>
            <a:graphicFrameLocks noGrp="1"/>
          </p:cNvGraphicFramePr>
          <p:nvPr>
            <p:ph idx="1"/>
            <p:extLst/>
          </p:nvPr>
        </p:nvGraphicFramePr>
        <p:xfrm>
          <a:off x="119336" y="892910"/>
          <a:ext cx="12000654"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 xmlns:a16="http://schemas.microsoft.com/office/drawing/2014/main" id="{066CDAC8-D8A7-4E8F-A632-3CB59594BB1E}"/>
              </a:ext>
            </a:extLst>
          </p:cNvPr>
          <p:cNvPicPr>
            <a:picLocks noChangeAspect="1" noChangeArrowheads="1"/>
          </p:cNvPicPr>
          <p:nvPr/>
        </p:nvPicPr>
        <p:blipFill>
          <a:blip r:embed="rId7" cstate="print"/>
          <a:srcRect r="84048" b="29515"/>
          <a:stretch>
            <a:fillRect/>
          </a:stretch>
        </p:blipFill>
        <p:spPr bwMode="auto">
          <a:xfrm>
            <a:off x="11208568" y="-294276"/>
            <a:ext cx="1216086" cy="980728"/>
          </a:xfrm>
          <a:prstGeom prst="rect">
            <a:avLst/>
          </a:prstGeom>
          <a:noFill/>
          <a:ln w="9525">
            <a:noFill/>
            <a:miter lim="800000"/>
            <a:headEnd/>
            <a:tailEnd/>
          </a:ln>
        </p:spPr>
      </p:pic>
      <p:pic>
        <p:nvPicPr>
          <p:cNvPr id="5" name="Picture 4" descr="mlim bijeli.png">
            <a:extLst>
              <a:ext uri="{FF2B5EF4-FFF2-40B4-BE49-F238E27FC236}">
                <a16:creationId xmlns="" xmlns:a16="http://schemas.microsoft.com/office/drawing/2014/main" id="{F90F1795-7E1E-4C11-99E9-BF65D270FFAE}"/>
              </a:ext>
            </a:extLst>
          </p:cNvPr>
          <p:cNvPicPr>
            <a:picLocks noChangeAspect="1"/>
          </p:cNvPicPr>
          <p:nvPr/>
        </p:nvPicPr>
        <p:blipFill>
          <a:blip r:embed="rId8" cstate="print"/>
          <a:stretch>
            <a:fillRect/>
          </a:stretch>
        </p:blipFill>
        <p:spPr>
          <a:xfrm>
            <a:off x="1" y="116632"/>
            <a:ext cx="1640573" cy="648072"/>
          </a:xfrm>
          <a:prstGeom prst="rect">
            <a:avLst/>
          </a:prstGeom>
        </p:spPr>
      </p:pic>
    </p:spTree>
    <p:extLst>
      <p:ext uri="{BB962C8B-B14F-4D97-AF65-F5344CB8AC3E}">
        <p14:creationId xmlns:p14="http://schemas.microsoft.com/office/powerpoint/2010/main" val="422600661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362416"/>
            <a:ext cx="11665296" cy="648072"/>
          </a:xfrm>
        </p:spPr>
        <p:txBody>
          <a:bodyPr>
            <a:noAutofit/>
          </a:bodyPr>
          <a:lstStyle/>
          <a:p>
            <a:pPr>
              <a:lnSpc>
                <a:spcPct val="100000"/>
              </a:lnSpc>
            </a:pPr>
            <a:r>
              <a:rPr lang="sr-Latn-ME" sz="1600" dirty="0" smtClean="0">
                <a:effectLst/>
                <a:latin typeface="Lucida Bright" panose="02040602050505020304" pitchFamily="18" charset="0"/>
              </a:rPr>
              <a:t>ČINJENICE, GLAVNI POSTUPAK I ZAHTJEV ZA PRETHODNO ODLUČIVANJE </a:t>
            </a:r>
            <a:endParaRPr lang="sr-Latn-ME" sz="1600" dirty="0">
              <a:effectLst/>
              <a:latin typeface="Lucida Bright" panose="02040602050505020304" pitchFamily="18" charset="0"/>
            </a:endParaRPr>
          </a:p>
        </p:txBody>
      </p:sp>
      <p:graphicFrame>
        <p:nvGraphicFramePr>
          <p:cNvPr id="11" name="Content Placeholder 10"/>
          <p:cNvGraphicFramePr>
            <a:graphicFrameLocks noGrp="1"/>
          </p:cNvGraphicFramePr>
          <p:nvPr>
            <p:ph idx="1"/>
            <p:extLst/>
          </p:nvPr>
        </p:nvGraphicFramePr>
        <p:xfrm>
          <a:off x="119336" y="892910"/>
          <a:ext cx="12000654"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 xmlns:a16="http://schemas.microsoft.com/office/drawing/2014/main" id="{066CDAC8-D8A7-4E8F-A632-3CB59594BB1E}"/>
              </a:ext>
            </a:extLst>
          </p:cNvPr>
          <p:cNvPicPr>
            <a:picLocks noChangeAspect="1" noChangeArrowheads="1"/>
          </p:cNvPicPr>
          <p:nvPr/>
        </p:nvPicPr>
        <p:blipFill>
          <a:blip r:embed="rId7" cstate="print"/>
          <a:srcRect r="84048" b="29515"/>
          <a:stretch>
            <a:fillRect/>
          </a:stretch>
        </p:blipFill>
        <p:spPr bwMode="auto">
          <a:xfrm>
            <a:off x="11208568" y="-294276"/>
            <a:ext cx="1216086" cy="980728"/>
          </a:xfrm>
          <a:prstGeom prst="rect">
            <a:avLst/>
          </a:prstGeom>
          <a:noFill/>
          <a:ln w="9525">
            <a:noFill/>
            <a:miter lim="800000"/>
            <a:headEnd/>
            <a:tailEnd/>
          </a:ln>
        </p:spPr>
      </p:pic>
      <p:pic>
        <p:nvPicPr>
          <p:cNvPr id="5" name="Picture 4" descr="mlim bijeli.png">
            <a:extLst>
              <a:ext uri="{FF2B5EF4-FFF2-40B4-BE49-F238E27FC236}">
                <a16:creationId xmlns="" xmlns:a16="http://schemas.microsoft.com/office/drawing/2014/main" id="{F90F1795-7E1E-4C11-99E9-BF65D270FFAE}"/>
              </a:ext>
            </a:extLst>
          </p:cNvPr>
          <p:cNvPicPr>
            <a:picLocks noChangeAspect="1"/>
          </p:cNvPicPr>
          <p:nvPr/>
        </p:nvPicPr>
        <p:blipFill>
          <a:blip r:embed="rId8" cstate="print"/>
          <a:stretch>
            <a:fillRect/>
          </a:stretch>
        </p:blipFill>
        <p:spPr>
          <a:xfrm>
            <a:off x="1" y="116632"/>
            <a:ext cx="1640573" cy="648072"/>
          </a:xfrm>
          <a:prstGeom prst="rect">
            <a:avLst/>
          </a:prstGeom>
        </p:spPr>
      </p:pic>
    </p:spTree>
    <p:extLst>
      <p:ext uri="{BB962C8B-B14F-4D97-AF65-F5344CB8AC3E}">
        <p14:creationId xmlns:p14="http://schemas.microsoft.com/office/powerpoint/2010/main" val="111765610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1664" y="0"/>
            <a:ext cx="5472608" cy="692696"/>
          </a:xfrm>
        </p:spPr>
        <p:txBody>
          <a:bodyPr>
            <a:noAutofit/>
          </a:bodyPr>
          <a:lstStyle/>
          <a:p>
            <a:pPr>
              <a:lnSpc>
                <a:spcPct val="100000"/>
              </a:lnSpc>
            </a:pPr>
            <a:r>
              <a:rPr lang="sr-Latn-ME" sz="1800" dirty="0" smtClean="0">
                <a:effectLst/>
                <a:latin typeface="Lucida Bright" panose="02040602050505020304" pitchFamily="18" charset="0"/>
              </a:rPr>
              <a:t>Prethodna pitanja</a:t>
            </a:r>
            <a:r>
              <a:rPr lang="sr-Latn-ME" sz="2000" dirty="0" smtClean="0">
                <a:effectLst/>
                <a:latin typeface="Lucida Bright" panose="02040602050505020304" pitchFamily="18" charset="0"/>
              </a:rPr>
              <a:t> </a:t>
            </a:r>
            <a:endParaRPr lang="sr-Latn-ME" sz="2000" dirty="0">
              <a:effectLst/>
              <a:latin typeface="Lucida Bright" panose="02040602050505020304" pitchFamily="18" charset="0"/>
            </a:endParaRPr>
          </a:p>
        </p:txBody>
      </p:sp>
      <p:graphicFrame>
        <p:nvGraphicFramePr>
          <p:cNvPr id="11" name="Content Placeholder 10"/>
          <p:cNvGraphicFramePr>
            <a:graphicFrameLocks noGrp="1"/>
          </p:cNvGraphicFramePr>
          <p:nvPr>
            <p:ph idx="1"/>
            <p:extLst/>
          </p:nvPr>
        </p:nvGraphicFramePr>
        <p:xfrm>
          <a:off x="2" y="836712"/>
          <a:ext cx="11784630"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 xmlns:a16="http://schemas.microsoft.com/office/drawing/2014/main" id="{066CDAC8-D8A7-4E8F-A632-3CB59594BB1E}"/>
              </a:ext>
            </a:extLst>
          </p:cNvPr>
          <p:cNvPicPr>
            <a:picLocks noChangeAspect="1" noChangeArrowheads="1"/>
          </p:cNvPicPr>
          <p:nvPr/>
        </p:nvPicPr>
        <p:blipFill>
          <a:blip r:embed="rId7" cstate="print"/>
          <a:srcRect r="84048" b="29515"/>
          <a:stretch>
            <a:fillRect/>
          </a:stretch>
        </p:blipFill>
        <p:spPr bwMode="auto">
          <a:xfrm>
            <a:off x="10974328" y="0"/>
            <a:ext cx="1216086" cy="980728"/>
          </a:xfrm>
          <a:prstGeom prst="rect">
            <a:avLst/>
          </a:prstGeom>
          <a:noFill/>
          <a:ln w="9525">
            <a:noFill/>
            <a:miter lim="800000"/>
            <a:headEnd/>
            <a:tailEnd/>
          </a:ln>
        </p:spPr>
      </p:pic>
      <p:pic>
        <p:nvPicPr>
          <p:cNvPr id="5" name="Picture 4" descr="mlim bijeli.png">
            <a:extLst>
              <a:ext uri="{FF2B5EF4-FFF2-40B4-BE49-F238E27FC236}">
                <a16:creationId xmlns="" xmlns:a16="http://schemas.microsoft.com/office/drawing/2014/main" id="{F90F1795-7E1E-4C11-99E9-BF65D270FFAE}"/>
              </a:ext>
            </a:extLst>
          </p:cNvPr>
          <p:cNvPicPr>
            <a:picLocks noChangeAspect="1"/>
          </p:cNvPicPr>
          <p:nvPr/>
        </p:nvPicPr>
        <p:blipFill>
          <a:blip r:embed="rId8" cstate="print"/>
          <a:stretch>
            <a:fillRect/>
          </a:stretch>
        </p:blipFill>
        <p:spPr>
          <a:xfrm>
            <a:off x="1" y="116632"/>
            <a:ext cx="1640573" cy="648072"/>
          </a:xfrm>
          <a:prstGeom prst="rect">
            <a:avLst/>
          </a:prstGeom>
        </p:spPr>
      </p:pic>
      <p:sp>
        <p:nvSpPr>
          <p:cNvPr id="6" name="Down Arrow 5"/>
          <p:cNvSpPr/>
          <p:nvPr/>
        </p:nvSpPr>
        <p:spPr>
          <a:xfrm>
            <a:off x="2063552" y="4077072"/>
            <a:ext cx="833411" cy="401617"/>
          </a:xfrm>
          <a:prstGeom prst="downArrow">
            <a:avLst/>
          </a:prstGeom>
        </p:spPr>
        <p:style>
          <a:lnRef idx="1">
            <a:schemeClr val="lt1">
              <a:hueOff val="0"/>
              <a:satOff val="0"/>
              <a:lumOff val="0"/>
              <a:alphaOff val="0"/>
            </a:schemeClr>
          </a:lnRef>
          <a:fillRef idx="1">
            <a:schemeClr val="accent1">
              <a:tint val="50000"/>
              <a:hueOff val="0"/>
              <a:satOff val="0"/>
              <a:lumOff val="0"/>
              <a:alphaOff val="0"/>
            </a:schemeClr>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8" name="Down Arrow 7"/>
          <p:cNvSpPr/>
          <p:nvPr/>
        </p:nvSpPr>
        <p:spPr>
          <a:xfrm>
            <a:off x="8544272" y="2204864"/>
            <a:ext cx="833411" cy="401617"/>
          </a:xfrm>
          <a:prstGeom prst="downArrow">
            <a:avLst/>
          </a:prstGeom>
        </p:spPr>
        <p:style>
          <a:lnRef idx="1">
            <a:schemeClr val="lt1">
              <a:hueOff val="0"/>
              <a:satOff val="0"/>
              <a:lumOff val="0"/>
              <a:alphaOff val="0"/>
            </a:schemeClr>
          </a:lnRef>
          <a:fillRef idx="1">
            <a:schemeClr val="accent1">
              <a:tint val="50000"/>
              <a:hueOff val="0"/>
              <a:satOff val="0"/>
              <a:lumOff val="0"/>
              <a:alphaOff val="0"/>
            </a:schemeClr>
          </a:fillRef>
          <a:effectRef idx="1">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09658388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548680"/>
            <a:ext cx="11665296" cy="360040"/>
          </a:xfrm>
        </p:spPr>
        <p:txBody>
          <a:bodyPr>
            <a:noAutofit/>
          </a:bodyPr>
          <a:lstStyle/>
          <a:p>
            <a:pPr algn="ctr"/>
            <a:r>
              <a:rPr lang="sr-Latn-ME" sz="1100" dirty="0" smtClean="0">
                <a:latin typeface="Lucida Fax" panose="02060602050505020204" pitchFamily="18" charset="0"/>
              </a:rPr>
              <a:t/>
            </a:r>
            <a:br>
              <a:rPr lang="sr-Latn-ME" sz="1100" dirty="0" smtClean="0">
                <a:latin typeface="Lucida Fax" panose="02060602050505020204" pitchFamily="18" charset="0"/>
              </a:rPr>
            </a:br>
            <a:r>
              <a:rPr lang="sr-Latn-ME" sz="1100" dirty="0" smtClean="0">
                <a:latin typeface="Lucida Fax" panose="02060602050505020204" pitchFamily="18" charset="0"/>
              </a:rPr>
              <a:t/>
            </a:r>
            <a:br>
              <a:rPr lang="sr-Latn-ME" sz="1100" dirty="0" smtClean="0">
                <a:latin typeface="Lucida Fax" panose="02060602050505020204" pitchFamily="18" charset="0"/>
              </a:rPr>
            </a:br>
            <a:r>
              <a:rPr lang="sr-Latn-ME" sz="1100" dirty="0" smtClean="0">
                <a:latin typeface="Lucida Fax" panose="02060602050505020204" pitchFamily="18" charset="0"/>
              </a:rPr>
              <a:t>DOPUŠTENOST ZAHTJEVA I PRIMJENA KOMUNITARNOG PRAVA</a:t>
            </a:r>
            <a:endParaRPr lang="sr-Latn-ME" sz="1100" dirty="0">
              <a:latin typeface="Lucida Fax" panose="02060602050505020204" pitchFamily="18" charset="0"/>
            </a:endParaRPr>
          </a:p>
        </p:txBody>
      </p:sp>
      <p:graphicFrame>
        <p:nvGraphicFramePr>
          <p:cNvPr id="6" name="Content Placeholder 5"/>
          <p:cNvGraphicFramePr>
            <a:graphicFrameLocks noGrp="1"/>
          </p:cNvGraphicFramePr>
          <p:nvPr>
            <p:ph idx="1"/>
            <p:extLst/>
          </p:nvPr>
        </p:nvGraphicFramePr>
        <p:xfrm>
          <a:off x="47328" y="1124745"/>
          <a:ext cx="12144672"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 xmlns:a16="http://schemas.microsoft.com/office/drawing/2014/main" id="{066CDAC8-D8A7-4E8F-A632-3CB59594BB1E}"/>
              </a:ext>
            </a:extLst>
          </p:cNvPr>
          <p:cNvPicPr>
            <a:picLocks noChangeAspect="1" noChangeArrowheads="1"/>
          </p:cNvPicPr>
          <p:nvPr/>
        </p:nvPicPr>
        <p:blipFill>
          <a:blip r:embed="rId7" cstate="print"/>
          <a:srcRect r="84048" b="29515"/>
          <a:stretch>
            <a:fillRect/>
          </a:stretch>
        </p:blipFill>
        <p:spPr bwMode="auto">
          <a:xfrm>
            <a:off x="10974328" y="0"/>
            <a:ext cx="1216086" cy="980728"/>
          </a:xfrm>
          <a:prstGeom prst="rect">
            <a:avLst/>
          </a:prstGeom>
          <a:noFill/>
          <a:ln w="9525">
            <a:noFill/>
            <a:miter lim="800000"/>
            <a:headEnd/>
            <a:tailEnd/>
          </a:ln>
        </p:spPr>
      </p:pic>
      <p:pic>
        <p:nvPicPr>
          <p:cNvPr id="5" name="Picture 4" descr="mlim bijeli.png">
            <a:extLst>
              <a:ext uri="{FF2B5EF4-FFF2-40B4-BE49-F238E27FC236}">
                <a16:creationId xmlns="" xmlns:a16="http://schemas.microsoft.com/office/drawing/2014/main" id="{F90F1795-7E1E-4C11-99E9-BF65D270FFAE}"/>
              </a:ext>
            </a:extLst>
          </p:cNvPr>
          <p:cNvPicPr>
            <a:picLocks noChangeAspect="1"/>
          </p:cNvPicPr>
          <p:nvPr/>
        </p:nvPicPr>
        <p:blipFill>
          <a:blip r:embed="rId8" cstate="print"/>
          <a:stretch>
            <a:fillRect/>
          </a:stretch>
        </p:blipFill>
        <p:spPr>
          <a:xfrm>
            <a:off x="1" y="116632"/>
            <a:ext cx="1640573" cy="648072"/>
          </a:xfrm>
          <a:prstGeom prst="rect">
            <a:avLst/>
          </a:prstGeom>
        </p:spPr>
      </p:pic>
    </p:spTree>
    <p:extLst>
      <p:ext uri="{BB962C8B-B14F-4D97-AF65-F5344CB8AC3E}">
        <p14:creationId xmlns:p14="http://schemas.microsoft.com/office/powerpoint/2010/main" val="69879096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505260"/>
            <a:ext cx="11665296" cy="1080120"/>
          </a:xfrm>
        </p:spPr>
        <p:txBody>
          <a:bodyPr>
            <a:noAutofit/>
          </a:bodyPr>
          <a:lstStyle/>
          <a:p>
            <a:pPr algn="ctr"/>
            <a:r>
              <a:rPr lang="en-GB" sz="1400" b="1" smtClean="0">
                <a:solidFill>
                  <a:schemeClr val="tx1"/>
                </a:solidFill>
                <a:latin typeface="Lucida Fax" panose="02060602050505020204" pitchFamily="18" charset="0"/>
              </a:rPr>
              <a:t>Eugen </a:t>
            </a:r>
            <a:r>
              <a:rPr lang="sr-Latn-ME" sz="1400" b="1" dirty="0" err="1">
                <a:solidFill>
                  <a:schemeClr val="tx1"/>
                </a:solidFill>
                <a:latin typeface="Lucida Fax" panose="02060602050505020204" pitchFamily="18" charset="0"/>
              </a:rPr>
              <a:t>S</a:t>
            </a:r>
            <a:r>
              <a:rPr lang="en-GB" sz="1400" b="1" smtClean="0">
                <a:solidFill>
                  <a:schemeClr val="tx1"/>
                </a:solidFill>
                <a:latin typeface="Lucida Fax" panose="02060602050505020204" pitchFamily="18" charset="0"/>
              </a:rPr>
              <a:t>chmidberger, </a:t>
            </a:r>
            <a:r>
              <a:rPr lang="sr-Latn-ME" sz="1400" b="1" dirty="0" err="1">
                <a:solidFill>
                  <a:schemeClr val="tx1"/>
                </a:solidFill>
                <a:latin typeface="Lucida Fax" panose="02060602050505020204" pitchFamily="18" charset="0"/>
              </a:rPr>
              <a:t>I</a:t>
            </a:r>
            <a:r>
              <a:rPr lang="en-GB" sz="1400" b="1" smtClean="0">
                <a:solidFill>
                  <a:schemeClr val="tx1"/>
                </a:solidFill>
                <a:latin typeface="Lucida Fax" panose="02060602050505020204" pitchFamily="18" charset="0"/>
              </a:rPr>
              <a:t>nternationale </a:t>
            </a:r>
            <a:r>
              <a:rPr lang="sr-Latn-ME" sz="1400" b="1" dirty="0" err="1">
                <a:solidFill>
                  <a:schemeClr val="tx1"/>
                </a:solidFill>
                <a:latin typeface="Lucida Fax" panose="02060602050505020204" pitchFamily="18" charset="0"/>
              </a:rPr>
              <a:t>T</a:t>
            </a:r>
            <a:r>
              <a:rPr lang="en-GB" sz="1400" b="1" smtClean="0">
                <a:solidFill>
                  <a:schemeClr val="tx1"/>
                </a:solidFill>
                <a:latin typeface="Lucida Fax" panose="02060602050505020204" pitchFamily="18" charset="0"/>
              </a:rPr>
              <a:t>ransporte und </a:t>
            </a:r>
            <a:r>
              <a:rPr lang="sr-Latn-ME" sz="1400" b="1" dirty="0" err="1" smtClean="0">
                <a:solidFill>
                  <a:schemeClr val="tx1"/>
                </a:solidFill>
                <a:latin typeface="Lucida Fax" panose="02060602050505020204" pitchFamily="18" charset="0"/>
              </a:rPr>
              <a:t>P</a:t>
            </a:r>
            <a:r>
              <a:rPr lang="en-GB" sz="1400" b="1" smtClean="0">
                <a:solidFill>
                  <a:schemeClr val="tx1"/>
                </a:solidFill>
                <a:latin typeface="Lucida Fax" panose="02060602050505020204" pitchFamily="18" charset="0"/>
              </a:rPr>
              <a:t>lanyuge </a:t>
            </a:r>
            <a:r>
              <a:rPr lang="en-GB" sz="1400" b="1" dirty="0" smtClean="0">
                <a:solidFill>
                  <a:schemeClr val="tx1"/>
                </a:solidFill>
                <a:latin typeface="Lucida Fax" panose="02060602050505020204" pitchFamily="18" charset="0"/>
              </a:rPr>
              <a:t/>
            </a:r>
            <a:br>
              <a:rPr lang="en-GB" sz="1400" b="1" dirty="0" smtClean="0">
                <a:solidFill>
                  <a:schemeClr val="tx1"/>
                </a:solidFill>
                <a:latin typeface="Lucida Fax" panose="02060602050505020204" pitchFamily="18" charset="0"/>
              </a:rPr>
            </a:br>
            <a:r>
              <a:rPr lang="en-GB" sz="1400" b="1" dirty="0" smtClean="0">
                <a:solidFill>
                  <a:schemeClr val="tx1"/>
                </a:solidFill>
                <a:latin typeface="Lucida Fax" panose="02060602050505020204" pitchFamily="18" charset="0"/>
              </a:rPr>
              <a:t>v </a:t>
            </a:r>
            <a:r>
              <a:rPr lang="en-GB" sz="1400" b="1" smtClean="0">
                <a:solidFill>
                  <a:schemeClr val="tx1"/>
                </a:solidFill>
                <a:latin typeface="Lucida Fax" panose="02060602050505020204" pitchFamily="18" charset="0"/>
              </a:rPr>
              <a:t/>
            </a:r>
            <a:br>
              <a:rPr lang="en-GB" sz="1400" b="1" smtClean="0">
                <a:solidFill>
                  <a:schemeClr val="tx1"/>
                </a:solidFill>
                <a:latin typeface="Lucida Fax" panose="02060602050505020204" pitchFamily="18" charset="0"/>
              </a:rPr>
            </a:br>
            <a:r>
              <a:rPr lang="sr-Latn-ME" sz="1400" b="1" smtClean="0">
                <a:solidFill>
                  <a:schemeClr val="tx1"/>
                </a:solidFill>
                <a:latin typeface="Lucida Fax" panose="02060602050505020204" pitchFamily="18" charset="0"/>
              </a:rPr>
              <a:t>R</a:t>
            </a:r>
            <a:r>
              <a:rPr lang="en-GB" sz="1400" b="1" smtClean="0">
                <a:solidFill>
                  <a:schemeClr val="tx1"/>
                </a:solidFill>
                <a:latin typeface="Lucida Fax" panose="02060602050505020204" pitchFamily="18" charset="0"/>
              </a:rPr>
              <a:t>epublic </a:t>
            </a:r>
            <a:r>
              <a:rPr lang="sr-Latn-ME" sz="1400" b="1" dirty="0" err="1">
                <a:solidFill>
                  <a:schemeClr val="tx1"/>
                </a:solidFill>
                <a:latin typeface="Lucida Fax" panose="02060602050505020204" pitchFamily="18" charset="0"/>
              </a:rPr>
              <a:t>O</a:t>
            </a:r>
            <a:r>
              <a:rPr lang="en-GB" sz="1400" b="1" smtClean="0">
                <a:solidFill>
                  <a:schemeClr val="tx1"/>
                </a:solidFill>
                <a:latin typeface="Lucida Fax" panose="02060602050505020204" pitchFamily="18" charset="0"/>
              </a:rPr>
              <a:t>sterreich </a:t>
            </a:r>
            <a:r>
              <a:rPr lang="en-GB" sz="1400" b="1" dirty="0" smtClean="0">
                <a:solidFill>
                  <a:schemeClr val="tx1"/>
                </a:solidFill>
                <a:latin typeface="Lucida Fax" panose="02060602050505020204" pitchFamily="18" charset="0"/>
              </a:rPr>
              <a:t>(case c-112/00</a:t>
            </a:r>
            <a:r>
              <a:rPr lang="en-GB" sz="1400" b="1" smtClean="0">
                <a:solidFill>
                  <a:schemeClr val="tx1"/>
                </a:solidFill>
                <a:latin typeface="Lucida Fax" panose="02060602050505020204" pitchFamily="18" charset="0"/>
              </a:rPr>
              <a:t>, </a:t>
            </a:r>
            <a:r>
              <a:rPr lang="sr-Latn-ME" sz="1400" b="1" dirty="0" err="1">
                <a:solidFill>
                  <a:schemeClr val="tx1"/>
                </a:solidFill>
                <a:latin typeface="Lucida Fax" panose="02060602050505020204" pitchFamily="18" charset="0"/>
              </a:rPr>
              <a:t>S</a:t>
            </a:r>
            <a:r>
              <a:rPr lang="en-GB" sz="1400" b="1" smtClean="0">
                <a:solidFill>
                  <a:schemeClr val="tx1"/>
                </a:solidFill>
                <a:latin typeface="Lucida Fax" panose="02060602050505020204" pitchFamily="18" charset="0"/>
              </a:rPr>
              <a:t>chmidberger</a:t>
            </a:r>
            <a:r>
              <a:rPr lang="en-GB" sz="1400" b="1" dirty="0" smtClean="0">
                <a:solidFill>
                  <a:schemeClr val="tx1"/>
                </a:solidFill>
                <a:latin typeface="Lucida Fax" panose="02060602050505020204" pitchFamily="18" charset="0"/>
              </a:rPr>
              <a:t>, (2003) </a:t>
            </a:r>
            <a:r>
              <a:rPr lang="en-GB" sz="1400" b="1" dirty="0" err="1" smtClean="0">
                <a:solidFill>
                  <a:schemeClr val="tx1"/>
                </a:solidFill>
                <a:latin typeface="Lucida Fax" panose="02060602050505020204" pitchFamily="18" charset="0"/>
              </a:rPr>
              <a:t>ecr</a:t>
            </a:r>
            <a:r>
              <a:rPr lang="en-GB" sz="1400" b="1" dirty="0" smtClean="0">
                <a:solidFill>
                  <a:schemeClr val="tx1"/>
                </a:solidFill>
                <a:latin typeface="Lucida Fax" panose="02060602050505020204" pitchFamily="18" charset="0"/>
              </a:rPr>
              <a:t> i-5659)</a:t>
            </a:r>
            <a:endParaRPr lang="en-US" sz="1400" b="1" dirty="0">
              <a:solidFill>
                <a:schemeClr val="tx1"/>
              </a:solidFill>
              <a:latin typeface="Lucida Fax" panose="02060602050505020204" pitchFamily="18" charset="0"/>
            </a:endParaRPr>
          </a:p>
        </p:txBody>
      </p:sp>
      <p:graphicFrame>
        <p:nvGraphicFramePr>
          <p:cNvPr id="6" name="Content Placeholder 5"/>
          <p:cNvGraphicFramePr>
            <a:graphicFrameLocks noGrp="1"/>
          </p:cNvGraphicFramePr>
          <p:nvPr>
            <p:ph idx="1"/>
            <p:extLst/>
          </p:nvPr>
        </p:nvGraphicFramePr>
        <p:xfrm>
          <a:off x="0" y="1412776"/>
          <a:ext cx="12192000" cy="5445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 xmlns:a16="http://schemas.microsoft.com/office/drawing/2014/main" id="{066CDAC8-D8A7-4E8F-A632-3CB59594BB1E}"/>
              </a:ext>
            </a:extLst>
          </p:cNvPr>
          <p:cNvPicPr>
            <a:picLocks noChangeAspect="1" noChangeArrowheads="1"/>
          </p:cNvPicPr>
          <p:nvPr/>
        </p:nvPicPr>
        <p:blipFill>
          <a:blip r:embed="rId7" cstate="print"/>
          <a:srcRect r="84048" b="29515"/>
          <a:stretch>
            <a:fillRect/>
          </a:stretch>
        </p:blipFill>
        <p:spPr bwMode="auto">
          <a:xfrm>
            <a:off x="10974328" y="0"/>
            <a:ext cx="1216086" cy="980728"/>
          </a:xfrm>
          <a:prstGeom prst="rect">
            <a:avLst/>
          </a:prstGeom>
          <a:noFill/>
          <a:ln w="9525">
            <a:noFill/>
            <a:miter lim="800000"/>
            <a:headEnd/>
            <a:tailEnd/>
          </a:ln>
        </p:spPr>
      </p:pic>
      <p:pic>
        <p:nvPicPr>
          <p:cNvPr id="5" name="Picture 4" descr="mlim bijeli.png">
            <a:extLst>
              <a:ext uri="{FF2B5EF4-FFF2-40B4-BE49-F238E27FC236}">
                <a16:creationId xmlns="" xmlns:a16="http://schemas.microsoft.com/office/drawing/2014/main" id="{F90F1795-7E1E-4C11-99E9-BF65D270FFAE}"/>
              </a:ext>
            </a:extLst>
          </p:cNvPr>
          <p:cNvPicPr>
            <a:picLocks noChangeAspect="1"/>
          </p:cNvPicPr>
          <p:nvPr/>
        </p:nvPicPr>
        <p:blipFill>
          <a:blip r:embed="rId8" cstate="print"/>
          <a:stretch>
            <a:fillRect/>
          </a:stretch>
        </p:blipFill>
        <p:spPr>
          <a:xfrm>
            <a:off x="1" y="116632"/>
            <a:ext cx="1640573" cy="648072"/>
          </a:xfrm>
          <a:prstGeom prst="rect">
            <a:avLst/>
          </a:prstGeom>
        </p:spPr>
      </p:pic>
    </p:spTree>
    <p:extLst>
      <p:ext uri="{BB962C8B-B14F-4D97-AF65-F5344CB8AC3E}">
        <p14:creationId xmlns:p14="http://schemas.microsoft.com/office/powerpoint/2010/main" val="102725237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4"/>
          <p:cNvSpPr>
            <a:spLocks noGrp="1" noChangeArrowheads="1"/>
          </p:cNvSpPr>
          <p:nvPr>
            <p:ph type="ctrTitle"/>
          </p:nvPr>
        </p:nvSpPr>
        <p:spPr/>
        <p:txBody>
          <a:bodyPr/>
          <a:lstStyle/>
          <a:p>
            <a:pPr eaLnBrk="1" hangingPunct="1"/>
            <a:r>
              <a:rPr lang="hr-HR" dirty="0" smtClean="0"/>
              <a:t>Osnovne slobode</a:t>
            </a:r>
          </a:p>
        </p:txBody>
      </p:sp>
      <p:sp>
        <p:nvSpPr>
          <p:cNvPr id="2" name="Rectangle 1"/>
          <p:cNvSpPr/>
          <p:nvPr/>
        </p:nvSpPr>
        <p:spPr>
          <a:xfrm>
            <a:off x="2351584" y="3573016"/>
            <a:ext cx="7560840" cy="1815882"/>
          </a:xfrm>
          <a:prstGeom prst="rect">
            <a:avLst/>
          </a:prstGeom>
        </p:spPr>
        <p:txBody>
          <a:bodyPr wrap="square">
            <a:spAutoFit/>
          </a:bodyPr>
          <a:lstStyle/>
          <a:p>
            <a:pPr marL="285750" indent="-285750">
              <a:buFont typeface="Wingdings" panose="05000000000000000000" pitchFamily="2" charset="2"/>
              <a:buChar char="q"/>
            </a:pPr>
            <a:r>
              <a:rPr lang="sr-Latn-ME" sz="1400" dirty="0" smtClean="0"/>
              <a:t>Unutrašnje tržište </a:t>
            </a:r>
            <a:r>
              <a:rPr lang="sr-Latn-ME" sz="1400" b="1" dirty="0" smtClean="0"/>
              <a:t>obuhvata</a:t>
            </a:r>
            <a:r>
              <a:rPr lang="sr-Latn-ME" sz="1400" dirty="0" smtClean="0"/>
              <a:t> </a:t>
            </a:r>
            <a:r>
              <a:rPr lang="sr-Latn-ME" sz="1400" b="1" dirty="0" smtClean="0"/>
              <a:t>prostor bez unutrašnjih granica </a:t>
            </a:r>
            <a:r>
              <a:rPr lang="sr-Latn-ME" sz="1400" dirty="0" smtClean="0"/>
              <a:t>u kojem je osigurano slobodno kretanje roba, sloboda kretanja lica, sloboda pružanja usluga i slobodan promet kapitala</a:t>
            </a:r>
          </a:p>
          <a:p>
            <a:pPr marL="285750" indent="-285750">
              <a:buFont typeface="Wingdings" panose="05000000000000000000" pitchFamily="2" charset="2"/>
              <a:buChar char="q"/>
            </a:pPr>
            <a:endParaRPr lang="sr-Latn-ME" sz="1400" dirty="0" smtClean="0"/>
          </a:p>
          <a:p>
            <a:pPr marL="285750" indent="-285750">
              <a:buFont typeface="Wingdings" panose="05000000000000000000" pitchFamily="2" charset="2"/>
              <a:buChar char="q"/>
            </a:pPr>
            <a:r>
              <a:rPr lang="sr-Latn-ME" sz="1400" dirty="0" smtClean="0"/>
              <a:t>Četiri osnovne tržišne slobode se garantuju u EU slobode koje se odnose na kretanje fizičkih lica mogu se lako </a:t>
            </a:r>
            <a:r>
              <a:rPr lang="sr-Latn-ME" sz="1400" b="1" dirty="0" smtClean="0"/>
              <a:t>smatrati fundamentalnim pravima </a:t>
            </a:r>
            <a:r>
              <a:rPr lang="sr-Latn-ME" sz="1400" dirty="0" smtClean="0"/>
              <a:t>poput onih koja su garantovana Evropskom konvencijom, dok se ostale tržišne slobode mogu povezati s drugim slobodama poput slobode izražavanja, slobode bavljenja ekonomskom djelatnošću, prava vlasništva… </a:t>
            </a:r>
          </a:p>
          <a:p>
            <a:endParaRPr lang="sr-Latn-ME" sz="1400" dirty="0"/>
          </a:p>
        </p:txBody>
      </p:sp>
    </p:spTree>
    <p:extLst>
      <p:ext uri="{BB962C8B-B14F-4D97-AF65-F5344CB8AC3E}">
        <p14:creationId xmlns:p14="http://schemas.microsoft.com/office/powerpoint/2010/main" val="881772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p:txBody>
          <a:bodyPr>
            <a:normAutofit fontScale="90000"/>
          </a:bodyPr>
          <a:lstStyle/>
          <a:p>
            <a:pPr marL="685800" indent="-685800"/>
            <a:r>
              <a:rPr lang="hr-HR" dirty="0" smtClean="0"/>
              <a:t>Uspostavljanje zajedničkog unutrašnjeg tržišta</a:t>
            </a:r>
          </a:p>
        </p:txBody>
      </p:sp>
      <p:sp>
        <p:nvSpPr>
          <p:cNvPr id="96258" name="Rectangle 3"/>
          <p:cNvSpPr>
            <a:spLocks noGrp="1" noChangeArrowheads="1"/>
          </p:cNvSpPr>
          <p:nvPr>
            <p:ph idx="1"/>
          </p:nvPr>
        </p:nvSpPr>
        <p:spPr>
          <a:xfrm>
            <a:off x="911424" y="2556932"/>
            <a:ext cx="10369152" cy="3608372"/>
          </a:xfrm>
        </p:spPr>
        <p:txBody>
          <a:bodyPr>
            <a:normAutofit fontScale="77500" lnSpcReduction="20000"/>
          </a:bodyPr>
          <a:lstStyle/>
          <a:p>
            <a:pPr marL="0" indent="0" eaLnBrk="1" hangingPunct="1">
              <a:lnSpc>
                <a:spcPct val="90000"/>
              </a:lnSpc>
              <a:buNone/>
            </a:pPr>
            <a:r>
              <a:rPr lang="hr-HR" sz="2100" b="1" dirty="0" smtClean="0"/>
              <a:t>Ugovor </a:t>
            </a:r>
            <a:r>
              <a:rPr lang="hr-HR" sz="2100" b="1" dirty="0"/>
              <a:t>o osnivanju </a:t>
            </a:r>
            <a:r>
              <a:rPr lang="hr-HR" sz="2100" b="1" dirty="0" smtClean="0"/>
              <a:t>EEZ, 1957:  </a:t>
            </a:r>
          </a:p>
          <a:p>
            <a:pPr eaLnBrk="1" hangingPunct="1">
              <a:lnSpc>
                <a:spcPct val="90000"/>
              </a:lnSpc>
            </a:pPr>
            <a:endParaRPr lang="hr-HR" sz="2100" dirty="0" smtClean="0"/>
          </a:p>
          <a:p>
            <a:pPr marL="0" indent="0" eaLnBrk="1" hangingPunct="1">
              <a:lnSpc>
                <a:spcPct val="90000"/>
              </a:lnSpc>
              <a:buNone/>
            </a:pPr>
            <a:r>
              <a:rPr lang="hr-HR" sz="2100" dirty="0" smtClean="0"/>
              <a:t>-    uspostavljanje </a:t>
            </a:r>
            <a:r>
              <a:rPr lang="hr-HR" sz="2100" dirty="0"/>
              <a:t>zajedničkog </a:t>
            </a:r>
            <a:r>
              <a:rPr lang="hr-HR" sz="2100" dirty="0" smtClean="0"/>
              <a:t>unutrašnjeg tržišta</a:t>
            </a:r>
            <a:r>
              <a:rPr lang="hr-HR" sz="2100" dirty="0"/>
              <a:t>, </a:t>
            </a:r>
          </a:p>
          <a:p>
            <a:pPr eaLnBrk="1" hangingPunct="1">
              <a:lnSpc>
                <a:spcPct val="90000"/>
              </a:lnSpc>
              <a:buFontTx/>
              <a:buChar char="-"/>
            </a:pPr>
            <a:r>
              <a:rPr lang="hr-HR" sz="2100" dirty="0"/>
              <a:t>približavanja ekonomskih politika država članica,</a:t>
            </a:r>
          </a:p>
          <a:p>
            <a:pPr eaLnBrk="1" hangingPunct="1">
              <a:lnSpc>
                <a:spcPct val="90000"/>
              </a:lnSpc>
              <a:buFontTx/>
              <a:buChar char="-"/>
            </a:pPr>
            <a:r>
              <a:rPr lang="hr-HR" sz="2100" dirty="0"/>
              <a:t>unapređivanje harmoničnog razvoja </a:t>
            </a:r>
            <a:r>
              <a:rPr lang="hr-HR" sz="2100" dirty="0" smtClean="0"/>
              <a:t>ekonomskih  </a:t>
            </a:r>
            <a:r>
              <a:rPr lang="hr-HR" sz="2100" dirty="0"/>
              <a:t>aktivnosti unutar Zajednice, </a:t>
            </a:r>
          </a:p>
          <a:p>
            <a:pPr eaLnBrk="1" hangingPunct="1">
              <a:lnSpc>
                <a:spcPct val="90000"/>
              </a:lnSpc>
              <a:buFontTx/>
              <a:buChar char="-"/>
            </a:pPr>
            <a:r>
              <a:rPr lang="hr-HR" sz="2100" dirty="0"/>
              <a:t>povećanje stabilnosti i rast životnog standarda </a:t>
            </a:r>
          </a:p>
          <a:p>
            <a:pPr eaLnBrk="1" hangingPunct="1">
              <a:lnSpc>
                <a:spcPct val="90000"/>
              </a:lnSpc>
              <a:buFontTx/>
              <a:buChar char="-"/>
            </a:pPr>
            <a:r>
              <a:rPr lang="hr-HR" sz="2100" dirty="0"/>
              <a:t>unapređenje dobrih odnosa između država </a:t>
            </a:r>
            <a:r>
              <a:rPr lang="hr-HR" sz="2100" dirty="0" smtClean="0"/>
              <a:t>članica</a:t>
            </a:r>
          </a:p>
          <a:p>
            <a:pPr eaLnBrk="1" hangingPunct="1">
              <a:lnSpc>
                <a:spcPct val="90000"/>
              </a:lnSpc>
              <a:buFontTx/>
              <a:buChar char="-"/>
            </a:pPr>
            <a:endParaRPr lang="hr-HR" sz="2100" dirty="0"/>
          </a:p>
          <a:p>
            <a:pPr marL="0" indent="0" eaLnBrk="1" hangingPunct="1">
              <a:lnSpc>
                <a:spcPct val="90000"/>
              </a:lnSpc>
              <a:buNone/>
            </a:pPr>
            <a:r>
              <a:rPr lang="it-IT" sz="1400" dirty="0" smtClean="0"/>
              <a:t>TITOLO III</a:t>
            </a:r>
            <a:endParaRPr lang="sr-Latn-ME" sz="1400" dirty="0" smtClean="0"/>
          </a:p>
          <a:p>
            <a:pPr marL="0" indent="0">
              <a:lnSpc>
                <a:spcPct val="90000"/>
              </a:lnSpc>
              <a:buNone/>
            </a:pPr>
            <a:r>
              <a:rPr lang="it-IT" sz="1400" dirty="0" smtClean="0"/>
              <a:t> Libera circolazione delle persone, dei servizi e dei capitali</a:t>
            </a:r>
            <a:r>
              <a:rPr lang="sr-Latn-ME" sz="1400" dirty="0" smtClean="0"/>
              <a:t>: </a:t>
            </a:r>
            <a:r>
              <a:rPr lang="en-US" sz="1300" dirty="0"/>
              <a:t>Capo 1 — I </a:t>
            </a:r>
            <a:r>
              <a:rPr lang="en-US" sz="1300" dirty="0" err="1"/>
              <a:t>lavoratori</a:t>
            </a:r>
            <a:r>
              <a:rPr lang="en-US" sz="1300" dirty="0"/>
              <a:t>, Capo 2 — E </a:t>
            </a:r>
            <a:r>
              <a:rPr lang="en-US" sz="1300" dirty="0" err="1"/>
              <a:t>diritto</a:t>
            </a:r>
            <a:r>
              <a:rPr lang="en-US" sz="1300" dirty="0"/>
              <a:t> di </a:t>
            </a:r>
            <a:r>
              <a:rPr lang="en-US" sz="1300" dirty="0" err="1"/>
              <a:t>stabilimento</a:t>
            </a:r>
            <a:r>
              <a:rPr lang="en-US" sz="1300" dirty="0"/>
              <a:t> , Capo 3 — I </a:t>
            </a:r>
            <a:r>
              <a:rPr lang="en-US" sz="1300" dirty="0" err="1"/>
              <a:t>servizi</a:t>
            </a:r>
            <a:r>
              <a:rPr lang="en-US" sz="1300" dirty="0"/>
              <a:t> , Capo 4 — I </a:t>
            </a:r>
            <a:r>
              <a:rPr lang="en-US" sz="1300" dirty="0" err="1" smtClean="0"/>
              <a:t>capitali</a:t>
            </a:r>
            <a:endParaRPr lang="hr-HR" sz="1400" dirty="0" smtClean="0"/>
          </a:p>
          <a:p>
            <a:pPr marL="0" indent="0">
              <a:lnSpc>
                <a:spcPct val="90000"/>
              </a:lnSpc>
              <a:buNone/>
            </a:pPr>
            <a:endParaRPr lang="sr-Latn-ME" sz="1400" i="1" dirty="0" smtClean="0"/>
          </a:p>
          <a:p>
            <a:pPr marL="0" indent="0">
              <a:lnSpc>
                <a:spcPct val="90000"/>
              </a:lnSpc>
              <a:buNone/>
            </a:pPr>
            <a:r>
              <a:rPr lang="it-IT" sz="1400" i="1" dirty="0" smtClean="0"/>
              <a:t>TRATTATO </a:t>
            </a:r>
            <a:r>
              <a:rPr lang="it-IT" sz="1400" i="1" dirty="0"/>
              <a:t>che istituisce la Comunità Economica Europea e documenti </a:t>
            </a:r>
            <a:r>
              <a:rPr lang="it-IT" sz="1400" i="1" dirty="0" smtClean="0"/>
              <a:t>a</a:t>
            </a:r>
            <a:r>
              <a:rPr lang="sr-Latn-ME" sz="1400" i="1" dirty="0" smtClean="0"/>
              <a:t>l</a:t>
            </a:r>
            <a:r>
              <a:rPr lang="it-IT" sz="1400" i="1" dirty="0" smtClean="0"/>
              <a:t>Iegati</a:t>
            </a:r>
            <a:r>
              <a:rPr lang="sr-Latn-ME" sz="1400" i="1" dirty="0" smtClean="0"/>
              <a:t>, </a:t>
            </a:r>
            <a:r>
              <a:rPr lang="sr-Latn-ME" sz="1400" dirty="0" smtClean="0"/>
              <a:t>dostupno na</a:t>
            </a:r>
            <a:r>
              <a:rPr lang="sr-Latn-ME" sz="1400" i="1" dirty="0" smtClean="0"/>
              <a:t>: </a:t>
            </a:r>
          </a:p>
          <a:p>
            <a:pPr marL="0" indent="0">
              <a:lnSpc>
                <a:spcPct val="90000"/>
              </a:lnSpc>
              <a:buNone/>
            </a:pPr>
            <a:r>
              <a:rPr lang="hr-HR" sz="1400" dirty="0"/>
              <a:t>https://eur-lex.europa.eu/legal-content/IT/TXT/PDF/?uri=CELEX:11957E/TXT&amp;from=HR</a:t>
            </a:r>
          </a:p>
          <a:p>
            <a:pPr eaLnBrk="1" hangingPunct="1">
              <a:lnSpc>
                <a:spcPct val="90000"/>
              </a:lnSpc>
              <a:buFontTx/>
              <a:buChar char="-"/>
            </a:pPr>
            <a:endParaRPr lang="hr-HR" sz="2100" dirty="0"/>
          </a:p>
        </p:txBody>
      </p:sp>
    </p:spTree>
    <p:extLst>
      <p:ext uri="{BB962C8B-B14F-4D97-AF65-F5344CB8AC3E}">
        <p14:creationId xmlns:p14="http://schemas.microsoft.com/office/powerpoint/2010/main" val="320390455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85203</TotalTime>
  <Words>3853</Words>
  <Application>Microsoft Office PowerPoint</Application>
  <PresentationFormat>Widescreen</PresentationFormat>
  <Paragraphs>249</Paragraphs>
  <Slides>23</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Arial</vt:lpstr>
      <vt:lpstr>Calibri</vt:lpstr>
      <vt:lpstr>Corbel</vt:lpstr>
      <vt:lpstr>Garamond</vt:lpstr>
      <vt:lpstr>Georgia</vt:lpstr>
      <vt:lpstr>Lucida Bright</vt:lpstr>
      <vt:lpstr>Lucida Fax</vt:lpstr>
      <vt:lpstr>Wingdings</vt:lpstr>
      <vt:lpstr>Custom Design</vt:lpstr>
      <vt:lpstr>Organic</vt:lpstr>
      <vt:lpstr>                      Master studije Pravnog fakulteta UCG  Pravo unutrašnjeg tržišta EVROPSkE UNIJE   Balansiranje  osnovnih prava i fundamentalnih sloboda    </vt:lpstr>
      <vt:lpstr>PowerPoint Presentation</vt:lpstr>
      <vt:lpstr>ČINJENICE, GLAVNI POSTUPAK I ZAHTJEV ZA PRETHODNO ODLUČIVANJE </vt:lpstr>
      <vt:lpstr>ČINJENICE, GLAVNI POSTUPAK I ZAHTJEV ZA PRETHODNO ODLUČIVANJE </vt:lpstr>
      <vt:lpstr>Prethodna pitanja </vt:lpstr>
      <vt:lpstr>  DOPUŠTENOST ZAHTJEVA I PRIMJENA KOMUNITARNOG PRAVA</vt:lpstr>
      <vt:lpstr>Eugen Schmidberger, Internationale Transporte und Planyuge  v  Republic Osterreich (case c-112/00, Schmidberger, (2003) ecr i-5659)</vt:lpstr>
      <vt:lpstr>Osnovne slobode</vt:lpstr>
      <vt:lpstr>Uspostavljanje zajedničkog unutrašnjeg tržišta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KAKO BALANSIRATI EKONOMSKE SLOBODE SA FUNDAMENTLNIM PRAVIMA </vt:lpstr>
      <vt:lpstr>Modeli sudijskog balansiranja pri utrđivanju konfliktnih interesa</vt:lpstr>
      <vt:lpstr>TEST PROPORCIONALNOSTI EVROPSKOG SUDA ZA LJUDSKA PRAVA</vt:lpstr>
      <vt:lpstr>ALTERNATIVE BALANSIRANJU </vt:lpstr>
      <vt:lpstr>Literatura: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Snezana Radovic</dc:creator>
  <cp:lastModifiedBy>Aneta</cp:lastModifiedBy>
  <cp:revision>1402</cp:revision>
  <dcterms:created xsi:type="dcterms:W3CDTF">2014-04-17T22:18:44Z</dcterms:created>
  <dcterms:modified xsi:type="dcterms:W3CDTF">2021-10-29T12:29:44Z</dcterms:modified>
</cp:coreProperties>
</file>